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74" r:id="rId4"/>
    <p:sldId id="275" r:id="rId5"/>
    <p:sldId id="261" r:id="rId6"/>
    <p:sldId id="282" r:id="rId7"/>
    <p:sldId id="262" r:id="rId8"/>
    <p:sldId id="263" r:id="rId9"/>
    <p:sldId id="264" r:id="rId10"/>
    <p:sldId id="265" r:id="rId11"/>
    <p:sldId id="266" r:id="rId12"/>
    <p:sldId id="267" r:id="rId13"/>
    <p:sldId id="268" r:id="rId14"/>
    <p:sldId id="269" r:id="rId15"/>
    <p:sldId id="271" r:id="rId16"/>
    <p:sldId id="272" r:id="rId17"/>
    <p:sldId id="276" r:id="rId18"/>
    <p:sldId id="277" r:id="rId19"/>
    <p:sldId id="278" r:id="rId20"/>
    <p:sldId id="281" r:id="rId21"/>
    <p:sldId id="279" r:id="rId22"/>
    <p:sldId id="285" r:id="rId23"/>
    <p:sldId id="283" r:id="rId24"/>
    <p:sldId id="28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70E30-8BDB-1C01-997B-86FC209025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62B744-F30B-1D46-2654-52EF52F711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C68A2E6-BFCD-4791-93EA-20B5D21D73CB}"/>
              </a:ext>
            </a:extLst>
          </p:cNvPr>
          <p:cNvSpPr>
            <a:spLocks noGrp="1"/>
          </p:cNvSpPr>
          <p:nvPr>
            <p:ph type="dt" sz="half" idx="10"/>
          </p:nvPr>
        </p:nvSpPr>
        <p:spPr/>
        <p:txBody>
          <a:bodyPr/>
          <a:lstStyle/>
          <a:p>
            <a:fld id="{6D118097-1AE3-9B46-9E1E-301DDE108729}" type="datetimeFigureOut">
              <a:rPr lang="en-US" smtClean="0"/>
              <a:t>1/24/2026</a:t>
            </a:fld>
            <a:endParaRPr lang="en-US"/>
          </a:p>
        </p:txBody>
      </p:sp>
      <p:sp>
        <p:nvSpPr>
          <p:cNvPr id="5" name="Footer Placeholder 4">
            <a:extLst>
              <a:ext uri="{FF2B5EF4-FFF2-40B4-BE49-F238E27FC236}">
                <a16:creationId xmlns:a16="http://schemas.microsoft.com/office/drawing/2014/main" id="{CC11FFC0-B47C-7A95-F0F7-8901B20A7E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2BE3B6-0217-8CFB-8F7E-622DFACB31E9}"/>
              </a:ext>
            </a:extLst>
          </p:cNvPr>
          <p:cNvSpPr>
            <a:spLocks noGrp="1"/>
          </p:cNvSpPr>
          <p:nvPr>
            <p:ph type="sldNum" sz="quarter" idx="12"/>
          </p:nvPr>
        </p:nvSpPr>
        <p:spPr/>
        <p:txBody>
          <a:bodyPr/>
          <a:lstStyle/>
          <a:p>
            <a:fld id="{BD2785A0-FE0F-FC45-A58E-EF8C8444E032}" type="slidenum">
              <a:rPr lang="en-US" smtClean="0"/>
              <a:t>‹#›</a:t>
            </a:fld>
            <a:endParaRPr lang="en-US"/>
          </a:p>
        </p:txBody>
      </p:sp>
    </p:spTree>
    <p:extLst>
      <p:ext uri="{BB962C8B-B14F-4D97-AF65-F5344CB8AC3E}">
        <p14:creationId xmlns:p14="http://schemas.microsoft.com/office/powerpoint/2010/main" val="3939995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918B6-0E66-8003-6235-218C234CBE2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ABE6A19-64D7-969D-5A1F-ED405C97A4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9D1552-50B6-71D4-0E1F-677D3C3B2933}"/>
              </a:ext>
            </a:extLst>
          </p:cNvPr>
          <p:cNvSpPr>
            <a:spLocks noGrp="1"/>
          </p:cNvSpPr>
          <p:nvPr>
            <p:ph type="dt" sz="half" idx="10"/>
          </p:nvPr>
        </p:nvSpPr>
        <p:spPr/>
        <p:txBody>
          <a:bodyPr/>
          <a:lstStyle/>
          <a:p>
            <a:fld id="{6D118097-1AE3-9B46-9E1E-301DDE108729}" type="datetimeFigureOut">
              <a:rPr lang="en-US" smtClean="0"/>
              <a:t>1/24/2026</a:t>
            </a:fld>
            <a:endParaRPr lang="en-US"/>
          </a:p>
        </p:txBody>
      </p:sp>
      <p:sp>
        <p:nvSpPr>
          <p:cNvPr id="5" name="Footer Placeholder 4">
            <a:extLst>
              <a:ext uri="{FF2B5EF4-FFF2-40B4-BE49-F238E27FC236}">
                <a16:creationId xmlns:a16="http://schemas.microsoft.com/office/drawing/2014/main" id="{7312A1E4-3CFA-0F31-5726-5F33B2E2AC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D9D735-BBC7-7F9F-7AFB-AC076AF84E74}"/>
              </a:ext>
            </a:extLst>
          </p:cNvPr>
          <p:cNvSpPr>
            <a:spLocks noGrp="1"/>
          </p:cNvSpPr>
          <p:nvPr>
            <p:ph type="sldNum" sz="quarter" idx="12"/>
          </p:nvPr>
        </p:nvSpPr>
        <p:spPr/>
        <p:txBody>
          <a:bodyPr/>
          <a:lstStyle/>
          <a:p>
            <a:fld id="{BD2785A0-FE0F-FC45-A58E-EF8C8444E032}" type="slidenum">
              <a:rPr lang="en-US" smtClean="0"/>
              <a:t>‹#›</a:t>
            </a:fld>
            <a:endParaRPr lang="en-US"/>
          </a:p>
        </p:txBody>
      </p:sp>
    </p:spTree>
    <p:extLst>
      <p:ext uri="{BB962C8B-B14F-4D97-AF65-F5344CB8AC3E}">
        <p14:creationId xmlns:p14="http://schemas.microsoft.com/office/powerpoint/2010/main" val="4199068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5F10A52-4058-1118-66FA-CFC8B2D9316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0B9D494-C349-DC36-4822-AE81A7F1AF8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FCC440-1375-3415-1685-8B95FFCB0E04}"/>
              </a:ext>
            </a:extLst>
          </p:cNvPr>
          <p:cNvSpPr>
            <a:spLocks noGrp="1"/>
          </p:cNvSpPr>
          <p:nvPr>
            <p:ph type="dt" sz="half" idx="10"/>
          </p:nvPr>
        </p:nvSpPr>
        <p:spPr/>
        <p:txBody>
          <a:bodyPr/>
          <a:lstStyle/>
          <a:p>
            <a:fld id="{6D118097-1AE3-9B46-9E1E-301DDE108729}" type="datetimeFigureOut">
              <a:rPr lang="en-US" smtClean="0"/>
              <a:t>1/24/2026</a:t>
            </a:fld>
            <a:endParaRPr lang="en-US"/>
          </a:p>
        </p:txBody>
      </p:sp>
      <p:sp>
        <p:nvSpPr>
          <p:cNvPr id="5" name="Footer Placeholder 4">
            <a:extLst>
              <a:ext uri="{FF2B5EF4-FFF2-40B4-BE49-F238E27FC236}">
                <a16:creationId xmlns:a16="http://schemas.microsoft.com/office/drawing/2014/main" id="{1CEC94DB-E554-314F-1791-A0AD4C216F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61C3D6-395D-24D5-CDC7-F76466284F35}"/>
              </a:ext>
            </a:extLst>
          </p:cNvPr>
          <p:cNvSpPr>
            <a:spLocks noGrp="1"/>
          </p:cNvSpPr>
          <p:nvPr>
            <p:ph type="sldNum" sz="quarter" idx="12"/>
          </p:nvPr>
        </p:nvSpPr>
        <p:spPr/>
        <p:txBody>
          <a:bodyPr/>
          <a:lstStyle/>
          <a:p>
            <a:fld id="{BD2785A0-FE0F-FC45-A58E-EF8C8444E032}" type="slidenum">
              <a:rPr lang="en-US" smtClean="0"/>
              <a:t>‹#›</a:t>
            </a:fld>
            <a:endParaRPr lang="en-US"/>
          </a:p>
        </p:txBody>
      </p:sp>
    </p:spTree>
    <p:extLst>
      <p:ext uri="{BB962C8B-B14F-4D97-AF65-F5344CB8AC3E}">
        <p14:creationId xmlns:p14="http://schemas.microsoft.com/office/powerpoint/2010/main" val="1939289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A5E21-E235-8AE6-F7C5-9FF2FBE6E2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098BC0-E041-F6DB-01D3-1BF256008FE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14AE17-6C64-0F31-C009-FF774C1AD4B8}"/>
              </a:ext>
            </a:extLst>
          </p:cNvPr>
          <p:cNvSpPr>
            <a:spLocks noGrp="1"/>
          </p:cNvSpPr>
          <p:nvPr>
            <p:ph type="dt" sz="half" idx="10"/>
          </p:nvPr>
        </p:nvSpPr>
        <p:spPr/>
        <p:txBody>
          <a:bodyPr/>
          <a:lstStyle/>
          <a:p>
            <a:fld id="{6D118097-1AE3-9B46-9E1E-301DDE108729}" type="datetimeFigureOut">
              <a:rPr lang="en-US" smtClean="0"/>
              <a:t>1/24/2026</a:t>
            </a:fld>
            <a:endParaRPr lang="en-US"/>
          </a:p>
        </p:txBody>
      </p:sp>
      <p:sp>
        <p:nvSpPr>
          <p:cNvPr id="5" name="Footer Placeholder 4">
            <a:extLst>
              <a:ext uri="{FF2B5EF4-FFF2-40B4-BE49-F238E27FC236}">
                <a16:creationId xmlns:a16="http://schemas.microsoft.com/office/drawing/2014/main" id="{1913180E-DF1E-4EC9-37D3-C233D700B8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6E1291-46B4-3C29-1D39-3E87DC162561}"/>
              </a:ext>
            </a:extLst>
          </p:cNvPr>
          <p:cNvSpPr>
            <a:spLocks noGrp="1"/>
          </p:cNvSpPr>
          <p:nvPr>
            <p:ph type="sldNum" sz="quarter" idx="12"/>
          </p:nvPr>
        </p:nvSpPr>
        <p:spPr/>
        <p:txBody>
          <a:bodyPr/>
          <a:lstStyle/>
          <a:p>
            <a:fld id="{BD2785A0-FE0F-FC45-A58E-EF8C8444E032}" type="slidenum">
              <a:rPr lang="en-US" smtClean="0"/>
              <a:t>‹#›</a:t>
            </a:fld>
            <a:endParaRPr lang="en-US"/>
          </a:p>
        </p:txBody>
      </p:sp>
    </p:spTree>
    <p:extLst>
      <p:ext uri="{BB962C8B-B14F-4D97-AF65-F5344CB8AC3E}">
        <p14:creationId xmlns:p14="http://schemas.microsoft.com/office/powerpoint/2010/main" val="462798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9FD84-43F1-3374-5BF6-2EBE08A180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593C5DD-99F9-62E8-721E-54E2EC6E108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F0B01E-AC89-974B-EA7A-7A63E46CD899}"/>
              </a:ext>
            </a:extLst>
          </p:cNvPr>
          <p:cNvSpPr>
            <a:spLocks noGrp="1"/>
          </p:cNvSpPr>
          <p:nvPr>
            <p:ph type="dt" sz="half" idx="10"/>
          </p:nvPr>
        </p:nvSpPr>
        <p:spPr/>
        <p:txBody>
          <a:bodyPr/>
          <a:lstStyle/>
          <a:p>
            <a:fld id="{6D118097-1AE3-9B46-9E1E-301DDE108729}" type="datetimeFigureOut">
              <a:rPr lang="en-US" smtClean="0"/>
              <a:t>1/24/2026</a:t>
            </a:fld>
            <a:endParaRPr lang="en-US"/>
          </a:p>
        </p:txBody>
      </p:sp>
      <p:sp>
        <p:nvSpPr>
          <p:cNvPr id="5" name="Footer Placeholder 4">
            <a:extLst>
              <a:ext uri="{FF2B5EF4-FFF2-40B4-BE49-F238E27FC236}">
                <a16:creationId xmlns:a16="http://schemas.microsoft.com/office/drawing/2014/main" id="{10069A34-0DE2-3958-80EA-ADB87F5118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6C1546-AC7A-70AD-9113-E10C4644217B}"/>
              </a:ext>
            </a:extLst>
          </p:cNvPr>
          <p:cNvSpPr>
            <a:spLocks noGrp="1"/>
          </p:cNvSpPr>
          <p:nvPr>
            <p:ph type="sldNum" sz="quarter" idx="12"/>
          </p:nvPr>
        </p:nvSpPr>
        <p:spPr/>
        <p:txBody>
          <a:bodyPr/>
          <a:lstStyle/>
          <a:p>
            <a:fld id="{BD2785A0-FE0F-FC45-A58E-EF8C8444E032}" type="slidenum">
              <a:rPr lang="en-US" smtClean="0"/>
              <a:t>‹#›</a:t>
            </a:fld>
            <a:endParaRPr lang="en-US"/>
          </a:p>
        </p:txBody>
      </p:sp>
    </p:spTree>
    <p:extLst>
      <p:ext uri="{BB962C8B-B14F-4D97-AF65-F5344CB8AC3E}">
        <p14:creationId xmlns:p14="http://schemas.microsoft.com/office/powerpoint/2010/main" val="764981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9C67E-65F8-A244-8922-7BA51FC7AF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1BEC1E-A618-ABB9-E2CF-D97F9C0C7AB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93892EF-9CF7-9E7A-8ED9-9432B13C6E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A52FBF-305B-A89A-DF56-760FF8866C91}"/>
              </a:ext>
            </a:extLst>
          </p:cNvPr>
          <p:cNvSpPr>
            <a:spLocks noGrp="1"/>
          </p:cNvSpPr>
          <p:nvPr>
            <p:ph type="dt" sz="half" idx="10"/>
          </p:nvPr>
        </p:nvSpPr>
        <p:spPr/>
        <p:txBody>
          <a:bodyPr/>
          <a:lstStyle/>
          <a:p>
            <a:fld id="{6D118097-1AE3-9B46-9E1E-301DDE108729}" type="datetimeFigureOut">
              <a:rPr lang="en-US" smtClean="0"/>
              <a:t>1/24/2026</a:t>
            </a:fld>
            <a:endParaRPr lang="en-US"/>
          </a:p>
        </p:txBody>
      </p:sp>
      <p:sp>
        <p:nvSpPr>
          <p:cNvPr id="6" name="Footer Placeholder 5">
            <a:extLst>
              <a:ext uri="{FF2B5EF4-FFF2-40B4-BE49-F238E27FC236}">
                <a16:creationId xmlns:a16="http://schemas.microsoft.com/office/drawing/2014/main" id="{B8066570-C26E-1EE8-21EE-B92E50FD9F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20C587-949E-AB13-26D8-ECA0777910FF}"/>
              </a:ext>
            </a:extLst>
          </p:cNvPr>
          <p:cNvSpPr>
            <a:spLocks noGrp="1"/>
          </p:cNvSpPr>
          <p:nvPr>
            <p:ph type="sldNum" sz="quarter" idx="12"/>
          </p:nvPr>
        </p:nvSpPr>
        <p:spPr/>
        <p:txBody>
          <a:bodyPr/>
          <a:lstStyle/>
          <a:p>
            <a:fld id="{BD2785A0-FE0F-FC45-A58E-EF8C8444E032}" type="slidenum">
              <a:rPr lang="en-US" smtClean="0"/>
              <a:t>‹#›</a:t>
            </a:fld>
            <a:endParaRPr lang="en-US"/>
          </a:p>
        </p:txBody>
      </p:sp>
    </p:spTree>
    <p:extLst>
      <p:ext uri="{BB962C8B-B14F-4D97-AF65-F5344CB8AC3E}">
        <p14:creationId xmlns:p14="http://schemas.microsoft.com/office/powerpoint/2010/main" val="1516198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3772B-BE1D-A01B-D086-D649BC3453E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AABD2E7-CCFC-65D0-CA26-F986C19640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3085687-0009-F8BB-2317-F876D7F0E8E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BF6C911-3868-F3D6-2648-B5DC28FCB0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796FE7-1B88-C060-4320-EF9D2CE2DE9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BAFF18F-A5A9-CB87-43F2-D9B5B2E446C6}"/>
              </a:ext>
            </a:extLst>
          </p:cNvPr>
          <p:cNvSpPr>
            <a:spLocks noGrp="1"/>
          </p:cNvSpPr>
          <p:nvPr>
            <p:ph type="dt" sz="half" idx="10"/>
          </p:nvPr>
        </p:nvSpPr>
        <p:spPr/>
        <p:txBody>
          <a:bodyPr/>
          <a:lstStyle/>
          <a:p>
            <a:fld id="{6D118097-1AE3-9B46-9E1E-301DDE108729}" type="datetimeFigureOut">
              <a:rPr lang="en-US" smtClean="0"/>
              <a:t>1/24/2026</a:t>
            </a:fld>
            <a:endParaRPr lang="en-US"/>
          </a:p>
        </p:txBody>
      </p:sp>
      <p:sp>
        <p:nvSpPr>
          <p:cNvPr id="8" name="Footer Placeholder 7">
            <a:extLst>
              <a:ext uri="{FF2B5EF4-FFF2-40B4-BE49-F238E27FC236}">
                <a16:creationId xmlns:a16="http://schemas.microsoft.com/office/drawing/2014/main" id="{23B7DC8C-51D1-7421-4732-1E332656D4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8BD5A07-CCB1-D812-3543-E6418508CB5E}"/>
              </a:ext>
            </a:extLst>
          </p:cNvPr>
          <p:cNvSpPr>
            <a:spLocks noGrp="1"/>
          </p:cNvSpPr>
          <p:nvPr>
            <p:ph type="sldNum" sz="quarter" idx="12"/>
          </p:nvPr>
        </p:nvSpPr>
        <p:spPr/>
        <p:txBody>
          <a:bodyPr/>
          <a:lstStyle/>
          <a:p>
            <a:fld id="{BD2785A0-FE0F-FC45-A58E-EF8C8444E032}" type="slidenum">
              <a:rPr lang="en-US" smtClean="0"/>
              <a:t>‹#›</a:t>
            </a:fld>
            <a:endParaRPr lang="en-US"/>
          </a:p>
        </p:txBody>
      </p:sp>
    </p:spTree>
    <p:extLst>
      <p:ext uri="{BB962C8B-B14F-4D97-AF65-F5344CB8AC3E}">
        <p14:creationId xmlns:p14="http://schemas.microsoft.com/office/powerpoint/2010/main" val="2672308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AB226-8A73-D79C-6151-5F7CE4EBA9F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217FA9-F507-A4A4-87B9-01AC0D8448F4}"/>
              </a:ext>
            </a:extLst>
          </p:cNvPr>
          <p:cNvSpPr>
            <a:spLocks noGrp="1"/>
          </p:cNvSpPr>
          <p:nvPr>
            <p:ph type="dt" sz="half" idx="10"/>
          </p:nvPr>
        </p:nvSpPr>
        <p:spPr/>
        <p:txBody>
          <a:bodyPr/>
          <a:lstStyle/>
          <a:p>
            <a:fld id="{6D118097-1AE3-9B46-9E1E-301DDE108729}" type="datetimeFigureOut">
              <a:rPr lang="en-US" smtClean="0"/>
              <a:t>1/24/2026</a:t>
            </a:fld>
            <a:endParaRPr lang="en-US"/>
          </a:p>
        </p:txBody>
      </p:sp>
      <p:sp>
        <p:nvSpPr>
          <p:cNvPr id="4" name="Footer Placeholder 3">
            <a:extLst>
              <a:ext uri="{FF2B5EF4-FFF2-40B4-BE49-F238E27FC236}">
                <a16:creationId xmlns:a16="http://schemas.microsoft.com/office/drawing/2014/main" id="{09D20278-890E-F37F-EE1F-459F454C58D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AC1B8E6-7C46-0956-129C-439C2AFD8E03}"/>
              </a:ext>
            </a:extLst>
          </p:cNvPr>
          <p:cNvSpPr>
            <a:spLocks noGrp="1"/>
          </p:cNvSpPr>
          <p:nvPr>
            <p:ph type="sldNum" sz="quarter" idx="12"/>
          </p:nvPr>
        </p:nvSpPr>
        <p:spPr/>
        <p:txBody>
          <a:bodyPr/>
          <a:lstStyle/>
          <a:p>
            <a:fld id="{BD2785A0-FE0F-FC45-A58E-EF8C8444E032}" type="slidenum">
              <a:rPr lang="en-US" smtClean="0"/>
              <a:t>‹#›</a:t>
            </a:fld>
            <a:endParaRPr lang="en-US"/>
          </a:p>
        </p:txBody>
      </p:sp>
    </p:spTree>
    <p:extLst>
      <p:ext uri="{BB962C8B-B14F-4D97-AF65-F5344CB8AC3E}">
        <p14:creationId xmlns:p14="http://schemas.microsoft.com/office/powerpoint/2010/main" val="328451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C487F3-0D86-AF9E-A94C-DFFD19BB38A7}"/>
              </a:ext>
            </a:extLst>
          </p:cNvPr>
          <p:cNvSpPr>
            <a:spLocks noGrp="1"/>
          </p:cNvSpPr>
          <p:nvPr>
            <p:ph type="dt" sz="half" idx="10"/>
          </p:nvPr>
        </p:nvSpPr>
        <p:spPr/>
        <p:txBody>
          <a:bodyPr/>
          <a:lstStyle/>
          <a:p>
            <a:fld id="{6D118097-1AE3-9B46-9E1E-301DDE108729}" type="datetimeFigureOut">
              <a:rPr lang="en-US" smtClean="0"/>
              <a:t>1/24/2026</a:t>
            </a:fld>
            <a:endParaRPr lang="en-US"/>
          </a:p>
        </p:txBody>
      </p:sp>
      <p:sp>
        <p:nvSpPr>
          <p:cNvPr id="3" name="Footer Placeholder 2">
            <a:extLst>
              <a:ext uri="{FF2B5EF4-FFF2-40B4-BE49-F238E27FC236}">
                <a16:creationId xmlns:a16="http://schemas.microsoft.com/office/drawing/2014/main" id="{F2A1676E-2424-AA56-8440-D3DD7C2317B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BA1C637-BBDA-A837-65B8-0EA8CBA983B3}"/>
              </a:ext>
            </a:extLst>
          </p:cNvPr>
          <p:cNvSpPr>
            <a:spLocks noGrp="1"/>
          </p:cNvSpPr>
          <p:nvPr>
            <p:ph type="sldNum" sz="quarter" idx="12"/>
          </p:nvPr>
        </p:nvSpPr>
        <p:spPr/>
        <p:txBody>
          <a:bodyPr/>
          <a:lstStyle/>
          <a:p>
            <a:fld id="{BD2785A0-FE0F-FC45-A58E-EF8C8444E032}" type="slidenum">
              <a:rPr lang="en-US" smtClean="0"/>
              <a:t>‹#›</a:t>
            </a:fld>
            <a:endParaRPr lang="en-US"/>
          </a:p>
        </p:txBody>
      </p:sp>
    </p:spTree>
    <p:extLst>
      <p:ext uri="{BB962C8B-B14F-4D97-AF65-F5344CB8AC3E}">
        <p14:creationId xmlns:p14="http://schemas.microsoft.com/office/powerpoint/2010/main" val="2353770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7A423-6951-D940-DCF7-656C61A9DD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CF019A2-EC3E-FF23-3433-BACE32340A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44859D7-0692-56B4-4584-3B120E7D41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207124-1C78-C22C-978E-EF59CD2FD78A}"/>
              </a:ext>
            </a:extLst>
          </p:cNvPr>
          <p:cNvSpPr>
            <a:spLocks noGrp="1"/>
          </p:cNvSpPr>
          <p:nvPr>
            <p:ph type="dt" sz="half" idx="10"/>
          </p:nvPr>
        </p:nvSpPr>
        <p:spPr/>
        <p:txBody>
          <a:bodyPr/>
          <a:lstStyle/>
          <a:p>
            <a:fld id="{6D118097-1AE3-9B46-9E1E-301DDE108729}" type="datetimeFigureOut">
              <a:rPr lang="en-US" smtClean="0"/>
              <a:t>1/24/2026</a:t>
            </a:fld>
            <a:endParaRPr lang="en-US"/>
          </a:p>
        </p:txBody>
      </p:sp>
      <p:sp>
        <p:nvSpPr>
          <p:cNvPr id="6" name="Footer Placeholder 5">
            <a:extLst>
              <a:ext uri="{FF2B5EF4-FFF2-40B4-BE49-F238E27FC236}">
                <a16:creationId xmlns:a16="http://schemas.microsoft.com/office/drawing/2014/main" id="{5F3E377A-446E-7D95-6641-2D73684DA5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2EC85C-80D0-06FB-4445-E449DE86A4A6}"/>
              </a:ext>
            </a:extLst>
          </p:cNvPr>
          <p:cNvSpPr>
            <a:spLocks noGrp="1"/>
          </p:cNvSpPr>
          <p:nvPr>
            <p:ph type="sldNum" sz="quarter" idx="12"/>
          </p:nvPr>
        </p:nvSpPr>
        <p:spPr/>
        <p:txBody>
          <a:bodyPr/>
          <a:lstStyle/>
          <a:p>
            <a:fld id="{BD2785A0-FE0F-FC45-A58E-EF8C8444E032}" type="slidenum">
              <a:rPr lang="en-US" smtClean="0"/>
              <a:t>‹#›</a:t>
            </a:fld>
            <a:endParaRPr lang="en-US"/>
          </a:p>
        </p:txBody>
      </p:sp>
    </p:spTree>
    <p:extLst>
      <p:ext uri="{BB962C8B-B14F-4D97-AF65-F5344CB8AC3E}">
        <p14:creationId xmlns:p14="http://schemas.microsoft.com/office/powerpoint/2010/main" val="3659462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38383-C3AE-B35C-4564-D84B41193D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965AB57-921C-0832-F736-31B2BFFBA0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3B509C-36D9-D03F-510B-479520E18C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1108E4-20B4-8303-6265-265917FF68BE}"/>
              </a:ext>
            </a:extLst>
          </p:cNvPr>
          <p:cNvSpPr>
            <a:spLocks noGrp="1"/>
          </p:cNvSpPr>
          <p:nvPr>
            <p:ph type="dt" sz="half" idx="10"/>
          </p:nvPr>
        </p:nvSpPr>
        <p:spPr/>
        <p:txBody>
          <a:bodyPr/>
          <a:lstStyle/>
          <a:p>
            <a:fld id="{6D118097-1AE3-9B46-9E1E-301DDE108729}" type="datetimeFigureOut">
              <a:rPr lang="en-US" smtClean="0"/>
              <a:t>1/24/2026</a:t>
            </a:fld>
            <a:endParaRPr lang="en-US"/>
          </a:p>
        </p:txBody>
      </p:sp>
      <p:sp>
        <p:nvSpPr>
          <p:cNvPr id="6" name="Footer Placeholder 5">
            <a:extLst>
              <a:ext uri="{FF2B5EF4-FFF2-40B4-BE49-F238E27FC236}">
                <a16:creationId xmlns:a16="http://schemas.microsoft.com/office/drawing/2014/main" id="{2FF4615C-4981-0AAB-0E31-4D015148C4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0F2A70-240C-2FF9-76B3-2BE17AB00110}"/>
              </a:ext>
            </a:extLst>
          </p:cNvPr>
          <p:cNvSpPr>
            <a:spLocks noGrp="1"/>
          </p:cNvSpPr>
          <p:nvPr>
            <p:ph type="sldNum" sz="quarter" idx="12"/>
          </p:nvPr>
        </p:nvSpPr>
        <p:spPr/>
        <p:txBody>
          <a:bodyPr/>
          <a:lstStyle/>
          <a:p>
            <a:fld id="{BD2785A0-FE0F-FC45-A58E-EF8C8444E032}" type="slidenum">
              <a:rPr lang="en-US" smtClean="0"/>
              <a:t>‹#›</a:t>
            </a:fld>
            <a:endParaRPr lang="en-US"/>
          </a:p>
        </p:txBody>
      </p:sp>
    </p:spTree>
    <p:extLst>
      <p:ext uri="{BB962C8B-B14F-4D97-AF65-F5344CB8AC3E}">
        <p14:creationId xmlns:p14="http://schemas.microsoft.com/office/powerpoint/2010/main" val="4168798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703F54-EBD4-870A-EFF3-C35211BEB7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B2C0B00-75CD-5983-25A0-A8FCD41A9B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635F19-AD24-9722-A48E-972245D09D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118097-1AE3-9B46-9E1E-301DDE108729}" type="datetimeFigureOut">
              <a:rPr lang="en-US" smtClean="0"/>
              <a:t>1/24/2026</a:t>
            </a:fld>
            <a:endParaRPr lang="en-US"/>
          </a:p>
        </p:txBody>
      </p:sp>
      <p:sp>
        <p:nvSpPr>
          <p:cNvPr id="5" name="Footer Placeholder 4">
            <a:extLst>
              <a:ext uri="{FF2B5EF4-FFF2-40B4-BE49-F238E27FC236}">
                <a16:creationId xmlns:a16="http://schemas.microsoft.com/office/drawing/2014/main" id="{95D5691B-448C-FEBF-1E93-4A2F317130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F4914A9-36EB-674D-6F5C-952C60D3B0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D2785A0-FE0F-FC45-A58E-EF8C8444E032}" type="slidenum">
              <a:rPr lang="en-US" smtClean="0"/>
              <a:t>‹#›</a:t>
            </a:fld>
            <a:endParaRPr lang="en-US"/>
          </a:p>
        </p:txBody>
      </p:sp>
    </p:spTree>
    <p:extLst>
      <p:ext uri="{BB962C8B-B14F-4D97-AF65-F5344CB8AC3E}">
        <p14:creationId xmlns:p14="http://schemas.microsoft.com/office/powerpoint/2010/main" val="4033622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8B0CCA-E455-D13A-8724-7875126E2EBA}"/>
              </a:ext>
            </a:extLst>
          </p:cNvPr>
          <p:cNvSpPr>
            <a:spLocks noGrp="1"/>
          </p:cNvSpPr>
          <p:nvPr>
            <p:ph idx="1"/>
          </p:nvPr>
        </p:nvSpPr>
        <p:spPr>
          <a:xfrm>
            <a:off x="838200" y="1253331"/>
            <a:ext cx="10515600" cy="4351338"/>
          </a:xfrm>
        </p:spPr>
        <p:txBody>
          <a:bodyPr>
            <a:normAutofit/>
          </a:bodyPr>
          <a:lstStyle/>
          <a:p>
            <a:pPr marL="0" indent="0">
              <a:buNone/>
            </a:pPr>
            <a:r>
              <a:rPr lang="en-IN" dirty="0"/>
              <a:t>Miss. A</a:t>
            </a:r>
          </a:p>
          <a:p>
            <a:pPr marL="0" indent="0">
              <a:buNone/>
            </a:pPr>
            <a:r>
              <a:rPr lang="en-IN" dirty="0"/>
              <a:t>29 years</a:t>
            </a:r>
          </a:p>
          <a:p>
            <a:pPr marL="0" indent="0">
              <a:buNone/>
            </a:pPr>
            <a:r>
              <a:rPr lang="en-IN" dirty="0"/>
              <a:t>Masters in Psychology</a:t>
            </a:r>
          </a:p>
          <a:p>
            <a:pPr marL="0" indent="0">
              <a:buNone/>
            </a:pPr>
            <a:r>
              <a:rPr lang="en-IN" dirty="0"/>
              <a:t>Psychosocial Counsellor</a:t>
            </a:r>
          </a:p>
          <a:p>
            <a:pPr marL="0" indent="0">
              <a:buNone/>
            </a:pPr>
            <a:r>
              <a:rPr lang="en-IN" dirty="0"/>
              <a:t>Hailing from Indiranagar </a:t>
            </a:r>
          </a:p>
          <a:p>
            <a:pPr marL="0" indent="0">
              <a:buNone/>
            </a:pPr>
            <a:r>
              <a:rPr lang="en-IN" dirty="0"/>
              <a:t>Upper Middle Class according to Modified </a:t>
            </a:r>
            <a:r>
              <a:rPr lang="en-IN" dirty="0" err="1"/>
              <a:t>Kuppuswamy</a:t>
            </a:r>
            <a:r>
              <a:rPr lang="en-IN" dirty="0"/>
              <a:t> Classification</a:t>
            </a:r>
          </a:p>
          <a:p>
            <a:pPr marL="0" indent="0">
              <a:buNone/>
            </a:pPr>
            <a:r>
              <a:rPr lang="en-IN" dirty="0"/>
              <a:t>DOA- 25/03/25</a:t>
            </a:r>
          </a:p>
          <a:p>
            <a:pPr marL="0" indent="0">
              <a:buNone/>
            </a:pPr>
            <a:r>
              <a:rPr lang="en-IN" dirty="0"/>
              <a:t>DOE – 25/03/25</a:t>
            </a:r>
          </a:p>
          <a:p>
            <a:pPr marL="0" indent="0">
              <a:buNone/>
            </a:pPr>
            <a:endParaRPr lang="en-IN" dirty="0"/>
          </a:p>
          <a:p>
            <a:pPr marL="0" indent="0">
              <a:buNone/>
            </a:pPr>
            <a:endParaRPr lang="en-IN" dirty="0"/>
          </a:p>
          <a:p>
            <a:pPr marL="0" indent="0">
              <a:buNone/>
            </a:pPr>
            <a:endParaRPr lang="en-IN" dirty="0"/>
          </a:p>
          <a:p>
            <a:pPr marL="0" indent="0">
              <a:buNone/>
            </a:pPr>
            <a:endParaRPr lang="en-US" dirty="0"/>
          </a:p>
        </p:txBody>
      </p:sp>
    </p:spTree>
    <p:extLst>
      <p:ext uri="{BB962C8B-B14F-4D97-AF65-F5344CB8AC3E}">
        <p14:creationId xmlns:p14="http://schemas.microsoft.com/office/powerpoint/2010/main" val="1719832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095D75-54D8-FCB0-B249-B28C3CD82D6F}"/>
              </a:ext>
            </a:extLst>
          </p:cNvPr>
          <p:cNvSpPr>
            <a:spLocks noGrp="1"/>
          </p:cNvSpPr>
          <p:nvPr>
            <p:ph idx="1"/>
          </p:nvPr>
        </p:nvSpPr>
        <p:spPr/>
        <p:txBody>
          <a:bodyPr>
            <a:normAutofit lnSpcReduction="10000"/>
          </a:bodyPr>
          <a:lstStyle/>
          <a:p>
            <a:pPr marL="0" indent="0">
              <a:buNone/>
            </a:pPr>
            <a:r>
              <a:rPr lang="en-IN" u="sng" dirty="0"/>
              <a:t>General Examination</a:t>
            </a:r>
          </a:p>
          <a:p>
            <a:pPr marL="0" indent="0">
              <a:buNone/>
            </a:pPr>
            <a:r>
              <a:rPr lang="en-IN" dirty="0"/>
              <a:t>Conscious, Oriented</a:t>
            </a:r>
          </a:p>
          <a:p>
            <a:pPr marL="0" indent="0">
              <a:buNone/>
            </a:pPr>
            <a:r>
              <a:rPr lang="en-IN" dirty="0"/>
              <a:t>Thin built and poorly nourished</a:t>
            </a:r>
          </a:p>
          <a:p>
            <a:pPr marL="0" indent="0">
              <a:buNone/>
            </a:pPr>
            <a:r>
              <a:rPr lang="en-IN" dirty="0"/>
              <a:t>Height – 155cm</a:t>
            </a:r>
          </a:p>
          <a:p>
            <a:pPr marL="0" indent="0">
              <a:buNone/>
            </a:pPr>
            <a:r>
              <a:rPr lang="en-IN" dirty="0"/>
              <a:t>Weight – 43kg</a:t>
            </a:r>
          </a:p>
          <a:p>
            <a:pPr marL="0" indent="0">
              <a:buNone/>
            </a:pPr>
            <a:r>
              <a:rPr lang="en-IN" dirty="0"/>
              <a:t>BMI – 17.9kg/m2</a:t>
            </a:r>
          </a:p>
          <a:p>
            <a:pPr marL="0" indent="0">
              <a:buNone/>
            </a:pPr>
            <a:r>
              <a:rPr lang="en-IN" dirty="0"/>
              <a:t>Pallor + </a:t>
            </a:r>
          </a:p>
          <a:p>
            <a:pPr marL="0" indent="0">
              <a:buNone/>
            </a:pPr>
            <a:r>
              <a:rPr lang="en-IN" dirty="0"/>
              <a:t>No Icterus, Cyanosis, Clubbing, </a:t>
            </a:r>
            <a:r>
              <a:rPr lang="en-IN" dirty="0" err="1"/>
              <a:t>Edema</a:t>
            </a:r>
            <a:r>
              <a:rPr lang="en-IN" dirty="0"/>
              <a:t>, Lymphadenopathy</a:t>
            </a:r>
          </a:p>
          <a:p>
            <a:pPr marL="0" indent="0">
              <a:buNone/>
            </a:pPr>
            <a:r>
              <a:rPr lang="en-IN" dirty="0"/>
              <a:t>B/L Breasts, Thyroid and Spine – Normal </a:t>
            </a:r>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US" dirty="0"/>
          </a:p>
        </p:txBody>
      </p:sp>
    </p:spTree>
    <p:extLst>
      <p:ext uri="{BB962C8B-B14F-4D97-AF65-F5344CB8AC3E}">
        <p14:creationId xmlns:p14="http://schemas.microsoft.com/office/powerpoint/2010/main" val="1183387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C35E95-8A71-F9E4-858C-ADB25E5966DE}"/>
              </a:ext>
            </a:extLst>
          </p:cNvPr>
          <p:cNvSpPr>
            <a:spLocks noGrp="1"/>
          </p:cNvSpPr>
          <p:nvPr>
            <p:ph idx="1"/>
          </p:nvPr>
        </p:nvSpPr>
        <p:spPr/>
        <p:txBody>
          <a:bodyPr/>
          <a:lstStyle/>
          <a:p>
            <a:pPr marL="0" indent="0">
              <a:buNone/>
            </a:pPr>
            <a:r>
              <a:rPr lang="en-IN" u="sng" dirty="0"/>
              <a:t>Vitals </a:t>
            </a:r>
            <a:r>
              <a:rPr lang="en-IN" dirty="0"/>
              <a:t>–</a:t>
            </a:r>
          </a:p>
          <a:p>
            <a:pPr marL="0" indent="0">
              <a:buNone/>
            </a:pPr>
            <a:r>
              <a:rPr lang="en-IN" dirty="0"/>
              <a:t>Afebrile</a:t>
            </a:r>
          </a:p>
          <a:p>
            <a:pPr marL="0" indent="0">
              <a:buNone/>
            </a:pPr>
            <a:r>
              <a:rPr lang="en-IN" dirty="0"/>
              <a:t>PR – 100bpm,regular,high volume</a:t>
            </a:r>
          </a:p>
          <a:p>
            <a:pPr marL="0" indent="0">
              <a:buNone/>
            </a:pPr>
            <a:r>
              <a:rPr lang="en-IN" dirty="0"/>
              <a:t>BP – 100/60mmHg, right arm, supine position</a:t>
            </a:r>
          </a:p>
          <a:p>
            <a:pPr marL="0" indent="0">
              <a:buNone/>
            </a:pPr>
            <a:r>
              <a:rPr lang="en-IN" dirty="0"/>
              <a:t>SpO2 – 96% on Room Air</a:t>
            </a:r>
          </a:p>
          <a:p>
            <a:pPr marL="0" indent="0">
              <a:buNone/>
            </a:pPr>
            <a:r>
              <a:rPr lang="en-IN" dirty="0"/>
              <a:t>RR – 20/min</a:t>
            </a:r>
          </a:p>
          <a:p>
            <a:pPr marL="0" indent="0">
              <a:buNone/>
            </a:pPr>
            <a:endParaRPr lang="en-US" dirty="0"/>
          </a:p>
        </p:txBody>
      </p:sp>
    </p:spTree>
    <p:extLst>
      <p:ext uri="{BB962C8B-B14F-4D97-AF65-F5344CB8AC3E}">
        <p14:creationId xmlns:p14="http://schemas.microsoft.com/office/powerpoint/2010/main" val="2147899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EB2036-6143-D676-F41D-D45DD52E90F4}"/>
              </a:ext>
            </a:extLst>
          </p:cNvPr>
          <p:cNvSpPr>
            <a:spLocks noGrp="1"/>
          </p:cNvSpPr>
          <p:nvPr>
            <p:ph idx="1"/>
          </p:nvPr>
        </p:nvSpPr>
        <p:spPr/>
        <p:txBody>
          <a:bodyPr/>
          <a:lstStyle/>
          <a:p>
            <a:pPr marL="0" indent="0">
              <a:buNone/>
            </a:pPr>
            <a:r>
              <a:rPr lang="en-IN" u="sng" dirty="0"/>
              <a:t>Systemic Examination</a:t>
            </a:r>
          </a:p>
          <a:p>
            <a:pPr marL="0" indent="0">
              <a:buNone/>
            </a:pPr>
            <a:endParaRPr lang="en-IN" dirty="0"/>
          </a:p>
          <a:p>
            <a:pPr marL="0" indent="0">
              <a:buNone/>
            </a:pPr>
            <a:r>
              <a:rPr lang="en-IN" dirty="0"/>
              <a:t>CVS – S1, S2 heard, No murmur</a:t>
            </a:r>
          </a:p>
          <a:p>
            <a:pPr marL="0" indent="0">
              <a:buNone/>
            </a:pPr>
            <a:r>
              <a:rPr lang="en-IN" dirty="0"/>
              <a:t>RS – Normal vesicular breath sounds heard, no added sounds </a:t>
            </a:r>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US" dirty="0"/>
          </a:p>
        </p:txBody>
      </p:sp>
    </p:spTree>
    <p:extLst>
      <p:ext uri="{BB962C8B-B14F-4D97-AF65-F5344CB8AC3E}">
        <p14:creationId xmlns:p14="http://schemas.microsoft.com/office/powerpoint/2010/main" val="1357791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86AE9C-69B3-2EA9-3C40-C02B3FFCAACF}"/>
              </a:ext>
            </a:extLst>
          </p:cNvPr>
          <p:cNvSpPr>
            <a:spLocks noGrp="1"/>
          </p:cNvSpPr>
          <p:nvPr>
            <p:ph idx="1"/>
          </p:nvPr>
        </p:nvSpPr>
        <p:spPr/>
        <p:txBody>
          <a:bodyPr/>
          <a:lstStyle/>
          <a:p>
            <a:pPr marL="0" indent="0">
              <a:buNone/>
            </a:pPr>
            <a:r>
              <a:rPr lang="en-IN" u="sng" dirty="0"/>
              <a:t>Per Abdominal Examination</a:t>
            </a:r>
          </a:p>
          <a:p>
            <a:pPr marL="0" indent="0">
              <a:buNone/>
            </a:pPr>
            <a:endParaRPr lang="en-IN" dirty="0"/>
          </a:p>
          <a:p>
            <a:pPr marL="0" indent="0">
              <a:buNone/>
            </a:pPr>
            <a:r>
              <a:rPr lang="en-IN" u="sng" dirty="0"/>
              <a:t>Inspection</a:t>
            </a:r>
          </a:p>
          <a:p>
            <a:pPr marL="0" indent="0">
              <a:buNone/>
            </a:pPr>
            <a:r>
              <a:rPr lang="en-IN" dirty="0"/>
              <a:t>Abdomen uniformly distended </a:t>
            </a:r>
          </a:p>
          <a:p>
            <a:pPr marL="0" indent="0">
              <a:buNone/>
            </a:pPr>
            <a:r>
              <a:rPr lang="en-IN" dirty="0"/>
              <a:t>Umbilicus central and everted</a:t>
            </a:r>
          </a:p>
          <a:p>
            <a:pPr marL="0" indent="0">
              <a:buNone/>
            </a:pPr>
            <a:r>
              <a:rPr lang="en-IN" dirty="0"/>
              <a:t>No scars, sinuses, dilated veins, visible pulsations</a:t>
            </a:r>
          </a:p>
          <a:p>
            <a:pPr marL="0" indent="0">
              <a:buNone/>
            </a:pPr>
            <a:r>
              <a:rPr lang="en-IN" dirty="0" err="1"/>
              <a:t>Hernial</a:t>
            </a:r>
            <a:r>
              <a:rPr lang="en-IN" dirty="0"/>
              <a:t> orifices intact</a:t>
            </a:r>
          </a:p>
          <a:p>
            <a:pPr marL="0" indent="0">
              <a:buNone/>
            </a:pPr>
            <a:r>
              <a:rPr lang="en-IN" dirty="0"/>
              <a:t>Restricted abdominal movement with respiration</a:t>
            </a:r>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US" dirty="0"/>
          </a:p>
        </p:txBody>
      </p:sp>
    </p:spTree>
    <p:extLst>
      <p:ext uri="{BB962C8B-B14F-4D97-AF65-F5344CB8AC3E}">
        <p14:creationId xmlns:p14="http://schemas.microsoft.com/office/powerpoint/2010/main" val="33030011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F71597-5570-A482-D2D5-0B08A52DDF2A}"/>
              </a:ext>
            </a:extLst>
          </p:cNvPr>
          <p:cNvSpPr>
            <a:spLocks noGrp="1"/>
          </p:cNvSpPr>
          <p:nvPr>
            <p:ph idx="1"/>
          </p:nvPr>
        </p:nvSpPr>
        <p:spPr>
          <a:xfrm>
            <a:off x="838200" y="1354285"/>
            <a:ext cx="10515600" cy="4351338"/>
          </a:xfrm>
        </p:spPr>
        <p:txBody>
          <a:bodyPr>
            <a:normAutofit/>
          </a:bodyPr>
          <a:lstStyle/>
          <a:p>
            <a:pPr marL="0" indent="0">
              <a:buNone/>
            </a:pPr>
            <a:r>
              <a:rPr lang="en-IN" u="sng" dirty="0"/>
              <a:t>Palpation</a:t>
            </a:r>
          </a:p>
          <a:p>
            <a:pPr marL="0" indent="0">
              <a:buNone/>
            </a:pPr>
            <a:r>
              <a:rPr lang="en-IN" dirty="0"/>
              <a:t>No local rise of temperature</a:t>
            </a:r>
          </a:p>
          <a:p>
            <a:pPr marL="0" indent="0">
              <a:buNone/>
            </a:pPr>
            <a:r>
              <a:rPr lang="en-IN" dirty="0"/>
              <a:t>Tense</a:t>
            </a:r>
          </a:p>
          <a:p>
            <a:pPr marL="0" indent="0">
              <a:buNone/>
            </a:pPr>
            <a:r>
              <a:rPr lang="en-IN" dirty="0"/>
              <a:t>Tenderness+ all over the abdomen</a:t>
            </a:r>
          </a:p>
          <a:p>
            <a:pPr marL="0" indent="0">
              <a:buNone/>
            </a:pPr>
            <a:r>
              <a:rPr lang="en-IN" dirty="0"/>
              <a:t>Fluid thrill +</a:t>
            </a:r>
          </a:p>
          <a:p>
            <a:pPr marL="0" indent="0">
              <a:buNone/>
            </a:pPr>
            <a:r>
              <a:rPr lang="en-IN" dirty="0"/>
              <a:t>No organs palpable</a:t>
            </a:r>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US" dirty="0"/>
          </a:p>
        </p:txBody>
      </p:sp>
    </p:spTree>
    <p:extLst>
      <p:ext uri="{BB962C8B-B14F-4D97-AF65-F5344CB8AC3E}">
        <p14:creationId xmlns:p14="http://schemas.microsoft.com/office/powerpoint/2010/main" val="996679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CDE407-1079-9406-5F78-89DAF26E95CD}"/>
              </a:ext>
            </a:extLst>
          </p:cNvPr>
          <p:cNvSpPr>
            <a:spLocks noGrp="1"/>
          </p:cNvSpPr>
          <p:nvPr>
            <p:ph idx="1"/>
          </p:nvPr>
        </p:nvSpPr>
        <p:spPr/>
        <p:txBody>
          <a:bodyPr/>
          <a:lstStyle/>
          <a:p>
            <a:pPr marL="0" indent="0">
              <a:buNone/>
            </a:pPr>
            <a:r>
              <a:rPr lang="en-IN" u="sng" dirty="0"/>
              <a:t>Percussion</a:t>
            </a:r>
          </a:p>
          <a:p>
            <a:pPr marL="0" indent="0">
              <a:buNone/>
            </a:pPr>
            <a:r>
              <a:rPr lang="en-IN" dirty="0"/>
              <a:t>Uniformly dullness noted</a:t>
            </a:r>
          </a:p>
          <a:p>
            <a:pPr marL="0" indent="0">
              <a:buNone/>
            </a:pPr>
            <a:endParaRPr lang="en-IN" dirty="0"/>
          </a:p>
          <a:p>
            <a:pPr marL="0" indent="0">
              <a:buNone/>
            </a:pPr>
            <a:r>
              <a:rPr lang="en-IN" u="sng" dirty="0"/>
              <a:t>Auscultation</a:t>
            </a:r>
          </a:p>
          <a:p>
            <a:pPr marL="0" indent="0">
              <a:buNone/>
            </a:pPr>
            <a:r>
              <a:rPr lang="en-IN" dirty="0"/>
              <a:t>Normal bowel sounds heard</a:t>
            </a:r>
          </a:p>
          <a:p>
            <a:pPr marL="0" indent="0">
              <a:buNone/>
            </a:pPr>
            <a:r>
              <a:rPr lang="en-IN" dirty="0"/>
              <a:t>No bruit </a:t>
            </a:r>
          </a:p>
          <a:p>
            <a:pPr marL="0" indent="0">
              <a:buNone/>
            </a:pPr>
            <a:endParaRPr lang="en-IN" dirty="0"/>
          </a:p>
          <a:p>
            <a:pPr marL="0" indent="0">
              <a:buNone/>
            </a:pPr>
            <a:endParaRPr lang="en-IN" dirty="0"/>
          </a:p>
          <a:p>
            <a:pPr marL="0" indent="0">
              <a:buNone/>
            </a:pPr>
            <a:endParaRPr lang="en-IN" dirty="0"/>
          </a:p>
          <a:p>
            <a:pPr marL="0" indent="0">
              <a:buNone/>
            </a:pPr>
            <a:endParaRPr lang="en-US" dirty="0"/>
          </a:p>
        </p:txBody>
      </p:sp>
    </p:spTree>
    <p:extLst>
      <p:ext uri="{BB962C8B-B14F-4D97-AF65-F5344CB8AC3E}">
        <p14:creationId xmlns:p14="http://schemas.microsoft.com/office/powerpoint/2010/main" val="3944769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3C0B95-701A-EE99-7D45-C0599FC68648}"/>
              </a:ext>
            </a:extLst>
          </p:cNvPr>
          <p:cNvSpPr>
            <a:spLocks noGrp="1"/>
          </p:cNvSpPr>
          <p:nvPr>
            <p:ph idx="1"/>
          </p:nvPr>
        </p:nvSpPr>
        <p:spPr/>
        <p:txBody>
          <a:bodyPr/>
          <a:lstStyle/>
          <a:p>
            <a:pPr marL="0" indent="0">
              <a:buNone/>
            </a:pPr>
            <a:r>
              <a:rPr lang="en-IN" u="sng" dirty="0"/>
              <a:t>Local Examination</a:t>
            </a:r>
            <a:endParaRPr lang="en-IN" dirty="0"/>
          </a:p>
          <a:p>
            <a:pPr marL="0" indent="0">
              <a:buNone/>
            </a:pPr>
            <a:r>
              <a:rPr lang="en-IN" dirty="0"/>
              <a:t>External Genitalia appears Normal</a:t>
            </a:r>
          </a:p>
          <a:p>
            <a:pPr marL="0" indent="0">
              <a:buNone/>
            </a:pPr>
            <a:endParaRPr lang="en-IN" dirty="0"/>
          </a:p>
          <a:p>
            <a:pPr marL="0" indent="0">
              <a:buNone/>
            </a:pPr>
            <a:r>
              <a:rPr lang="en-IN" u="sng" dirty="0"/>
              <a:t>P/R Examination</a:t>
            </a:r>
          </a:p>
          <a:p>
            <a:pPr marL="0" indent="0">
              <a:buNone/>
            </a:pPr>
            <a:r>
              <a:rPr lang="en-IN" dirty="0"/>
              <a:t>A Firm Mass felt </a:t>
            </a:r>
          </a:p>
          <a:p>
            <a:pPr marL="0" indent="0">
              <a:buNone/>
            </a:pPr>
            <a:endParaRPr lang="en-IN" dirty="0"/>
          </a:p>
          <a:p>
            <a:pPr marL="0" indent="0">
              <a:buNone/>
            </a:pPr>
            <a:endParaRPr lang="en-US" dirty="0"/>
          </a:p>
        </p:txBody>
      </p:sp>
    </p:spTree>
    <p:extLst>
      <p:ext uri="{BB962C8B-B14F-4D97-AF65-F5344CB8AC3E}">
        <p14:creationId xmlns:p14="http://schemas.microsoft.com/office/powerpoint/2010/main" val="3653495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662EDA-7614-4E20-AE07-BF336A90DA74}"/>
              </a:ext>
            </a:extLst>
          </p:cNvPr>
          <p:cNvSpPr>
            <a:spLocks noGrp="1"/>
          </p:cNvSpPr>
          <p:nvPr>
            <p:ph idx="1"/>
          </p:nvPr>
        </p:nvSpPr>
        <p:spPr>
          <a:xfrm>
            <a:off x="772212" y="1382565"/>
            <a:ext cx="10515600" cy="4351338"/>
          </a:xfrm>
        </p:spPr>
        <p:txBody>
          <a:bodyPr/>
          <a:lstStyle/>
          <a:p>
            <a:pPr marL="0" indent="0">
              <a:buNone/>
            </a:pPr>
            <a:r>
              <a:rPr lang="en-US" u="sng" dirty="0"/>
              <a:t>Summary</a:t>
            </a:r>
          </a:p>
          <a:p>
            <a:pPr marL="0" indent="0">
              <a:buNone/>
            </a:pPr>
            <a:r>
              <a:rPr lang="en-US" dirty="0"/>
              <a:t>29 years old, Young Female, with 5 Months of Amenorrhea with C/O loose stools since 6 days and Pain Abdomen and Breathlessness since 2 days with Loss of Appetite and Loss of Weight since a Month</a:t>
            </a:r>
          </a:p>
          <a:p>
            <a:pPr marL="0" indent="0">
              <a:buNone/>
            </a:pPr>
            <a:r>
              <a:rPr lang="en-US" dirty="0"/>
              <a:t>No Significant Family History </a:t>
            </a:r>
          </a:p>
          <a:p>
            <a:pPr marL="0" indent="0">
              <a:buNone/>
            </a:pPr>
            <a:r>
              <a:rPr lang="en-IN" dirty="0"/>
              <a:t>She has pallor, BMI – 17.9 kg/m2, Gross ascites and tenderness noted on per abdominal examination.</a:t>
            </a:r>
          </a:p>
          <a:p>
            <a:pPr marL="0" indent="0">
              <a:buNone/>
            </a:pPr>
            <a:r>
              <a:rPr lang="en-IN" dirty="0"/>
              <a:t>Fluid thrill - positive.</a:t>
            </a:r>
          </a:p>
          <a:p>
            <a:pPr marL="0" indent="0">
              <a:buNone/>
            </a:pPr>
            <a:r>
              <a:rPr lang="en-IN" dirty="0"/>
              <a:t>On P/R Examination – A Firm Mass felt.</a:t>
            </a:r>
          </a:p>
        </p:txBody>
      </p:sp>
    </p:spTree>
    <p:extLst>
      <p:ext uri="{BB962C8B-B14F-4D97-AF65-F5344CB8AC3E}">
        <p14:creationId xmlns:p14="http://schemas.microsoft.com/office/powerpoint/2010/main" val="1100312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D33CFE-1BFC-4E51-9AE5-A727D66722A4}"/>
              </a:ext>
            </a:extLst>
          </p:cNvPr>
          <p:cNvSpPr>
            <a:spLocks noGrp="1"/>
          </p:cNvSpPr>
          <p:nvPr>
            <p:ph idx="1"/>
          </p:nvPr>
        </p:nvSpPr>
        <p:spPr/>
        <p:txBody>
          <a:bodyPr/>
          <a:lstStyle/>
          <a:p>
            <a:pPr marL="0" indent="0">
              <a:buNone/>
            </a:pPr>
            <a:r>
              <a:rPr lang="en-US" u="sng" dirty="0"/>
              <a:t>Provisional Diagnosis</a:t>
            </a:r>
          </a:p>
          <a:p>
            <a:pPr marL="0" indent="0">
              <a:buNone/>
            </a:pPr>
            <a:r>
              <a:rPr lang="en-US" dirty="0"/>
              <a:t>29 years old, Young Female, with 5 months of Amenorrhea with Pelvic mass with Ascites for Evaluation </a:t>
            </a:r>
          </a:p>
        </p:txBody>
      </p:sp>
    </p:spTree>
    <p:extLst>
      <p:ext uri="{BB962C8B-B14F-4D97-AF65-F5344CB8AC3E}">
        <p14:creationId xmlns:p14="http://schemas.microsoft.com/office/powerpoint/2010/main" val="33999678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12B623-0850-4A66-A0A1-6402CE05EAE6}"/>
              </a:ext>
            </a:extLst>
          </p:cNvPr>
          <p:cNvSpPr>
            <a:spLocks noGrp="1"/>
          </p:cNvSpPr>
          <p:nvPr>
            <p:ph idx="1"/>
          </p:nvPr>
        </p:nvSpPr>
        <p:spPr/>
        <p:txBody>
          <a:bodyPr/>
          <a:lstStyle/>
          <a:p>
            <a:pPr marL="0" indent="0">
              <a:buNone/>
            </a:pPr>
            <a:r>
              <a:rPr lang="en-US" u="sng" dirty="0"/>
              <a:t>Differential Diagnosis - </a:t>
            </a:r>
          </a:p>
          <a:p>
            <a:pPr marL="0" indent="0">
              <a:buNone/>
            </a:pPr>
            <a:r>
              <a:rPr lang="en-US" dirty="0"/>
              <a:t>Ovarian Malignancy</a:t>
            </a:r>
          </a:p>
          <a:p>
            <a:pPr marL="0" indent="0">
              <a:buNone/>
            </a:pPr>
            <a:r>
              <a:rPr lang="en-US" dirty="0"/>
              <a:t>Abdominal Tuberculosis</a:t>
            </a:r>
            <a:endParaRPr lang="en-IN" dirty="0"/>
          </a:p>
        </p:txBody>
      </p:sp>
    </p:spTree>
    <p:extLst>
      <p:ext uri="{BB962C8B-B14F-4D97-AF65-F5344CB8AC3E}">
        <p14:creationId xmlns:p14="http://schemas.microsoft.com/office/powerpoint/2010/main" val="3326177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2F1D67-2331-934E-5BB8-91BFA26A0576}"/>
              </a:ext>
            </a:extLst>
          </p:cNvPr>
          <p:cNvSpPr>
            <a:spLocks noGrp="1"/>
          </p:cNvSpPr>
          <p:nvPr>
            <p:ph idx="1"/>
          </p:nvPr>
        </p:nvSpPr>
        <p:spPr>
          <a:xfrm>
            <a:off x="941895" y="1344858"/>
            <a:ext cx="10515600" cy="4351338"/>
          </a:xfrm>
        </p:spPr>
        <p:txBody>
          <a:bodyPr/>
          <a:lstStyle/>
          <a:p>
            <a:pPr marL="0" indent="0">
              <a:buNone/>
            </a:pPr>
            <a:r>
              <a:rPr lang="en-IN" dirty="0"/>
              <a:t>29 years, Young Female </a:t>
            </a:r>
          </a:p>
          <a:p>
            <a:pPr marL="0" indent="0">
              <a:buNone/>
            </a:pPr>
            <a:endParaRPr lang="en-IN" dirty="0"/>
          </a:p>
          <a:p>
            <a:pPr marL="0" indent="0">
              <a:buNone/>
            </a:pPr>
            <a:r>
              <a:rPr lang="en-IN" u="sng" dirty="0"/>
              <a:t>Chief Complaints </a:t>
            </a:r>
            <a:r>
              <a:rPr lang="en-IN" dirty="0"/>
              <a:t>–</a:t>
            </a:r>
          </a:p>
          <a:p>
            <a:pPr marL="0" indent="0">
              <a:buNone/>
            </a:pPr>
            <a:r>
              <a:rPr lang="en-IN" dirty="0"/>
              <a:t>Loose Motions since 6 days</a:t>
            </a:r>
          </a:p>
          <a:p>
            <a:pPr marL="0" indent="0">
              <a:buNone/>
            </a:pPr>
            <a:r>
              <a:rPr lang="en-IN" dirty="0"/>
              <a:t>Pain Abdomen since 2 days</a:t>
            </a:r>
          </a:p>
          <a:p>
            <a:pPr marL="0" indent="0">
              <a:buNone/>
            </a:pPr>
            <a:r>
              <a:rPr lang="en-IN" dirty="0"/>
              <a:t>Breathlessness since 2 days</a:t>
            </a:r>
          </a:p>
          <a:p>
            <a:pPr marL="0" indent="0">
              <a:buNone/>
            </a:pPr>
            <a:endParaRPr lang="en-IN" dirty="0"/>
          </a:p>
          <a:p>
            <a:pPr marL="0" indent="0">
              <a:buNone/>
            </a:pPr>
            <a:endParaRPr lang="en-US" dirty="0"/>
          </a:p>
        </p:txBody>
      </p:sp>
    </p:spTree>
    <p:extLst>
      <p:ext uri="{BB962C8B-B14F-4D97-AF65-F5344CB8AC3E}">
        <p14:creationId xmlns:p14="http://schemas.microsoft.com/office/powerpoint/2010/main" val="1387525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45857-E4B1-4862-A820-C3F69C107F1C}"/>
              </a:ext>
            </a:extLst>
          </p:cNvPr>
          <p:cNvSpPr>
            <a:spLocks noGrp="1"/>
          </p:cNvSpPr>
          <p:nvPr>
            <p:ph type="title"/>
          </p:nvPr>
        </p:nvSpPr>
        <p:spPr>
          <a:xfrm>
            <a:off x="0" y="-311085"/>
            <a:ext cx="10515600" cy="1325563"/>
          </a:xfrm>
        </p:spPr>
        <p:txBody>
          <a:bodyPr/>
          <a:lstStyle/>
          <a:p>
            <a:r>
              <a:rPr lang="en-US" dirty="0"/>
              <a:t>Investigations</a:t>
            </a:r>
            <a:endParaRPr lang="en-IN" dirty="0"/>
          </a:p>
        </p:txBody>
      </p:sp>
      <p:sp>
        <p:nvSpPr>
          <p:cNvPr id="3" name="Content Placeholder 2">
            <a:extLst>
              <a:ext uri="{FF2B5EF4-FFF2-40B4-BE49-F238E27FC236}">
                <a16:creationId xmlns:a16="http://schemas.microsoft.com/office/drawing/2014/main" id="{406FAC76-56BD-4161-BB0B-F36F0DECCDE2}"/>
              </a:ext>
            </a:extLst>
          </p:cNvPr>
          <p:cNvSpPr>
            <a:spLocks noGrp="1"/>
          </p:cNvSpPr>
          <p:nvPr>
            <p:ph idx="1"/>
          </p:nvPr>
        </p:nvSpPr>
        <p:spPr>
          <a:xfrm>
            <a:off x="0" y="1168924"/>
            <a:ext cx="6096000" cy="5689076"/>
          </a:xfrm>
        </p:spPr>
        <p:txBody>
          <a:bodyPr>
            <a:normAutofit fontScale="92500" lnSpcReduction="10000"/>
          </a:bodyPr>
          <a:lstStyle/>
          <a:p>
            <a:pPr marL="0" indent="0">
              <a:buNone/>
            </a:pPr>
            <a:r>
              <a:rPr lang="en-US" sz="2400" dirty="0"/>
              <a:t>Complete Blood Count</a:t>
            </a:r>
          </a:p>
          <a:p>
            <a:pPr marL="0" indent="0">
              <a:buNone/>
            </a:pPr>
            <a:r>
              <a:rPr lang="en-US" sz="2400" dirty="0"/>
              <a:t>Hb- 8.6gm/dl</a:t>
            </a:r>
          </a:p>
          <a:p>
            <a:pPr marL="0" indent="0">
              <a:buNone/>
            </a:pPr>
            <a:r>
              <a:rPr lang="en-US" sz="2400" dirty="0"/>
              <a:t>TLC- 22,200cells/mm3</a:t>
            </a:r>
          </a:p>
          <a:p>
            <a:pPr marL="0" indent="0">
              <a:buNone/>
            </a:pPr>
            <a:r>
              <a:rPr lang="en-US" sz="2400" dirty="0" err="1"/>
              <a:t>Plt</a:t>
            </a:r>
            <a:r>
              <a:rPr lang="en-US" sz="2400" dirty="0"/>
              <a:t>- 585000cells/mm3</a:t>
            </a:r>
          </a:p>
          <a:p>
            <a:pPr marL="0" indent="0">
              <a:buNone/>
            </a:pPr>
            <a:r>
              <a:rPr lang="en-US" sz="2400" dirty="0"/>
              <a:t>ESR – 64mm/</a:t>
            </a:r>
            <a:r>
              <a:rPr lang="en-US" sz="2400" dirty="0" err="1"/>
              <a:t>hr</a:t>
            </a:r>
            <a:endParaRPr lang="en-US" sz="2400" dirty="0"/>
          </a:p>
          <a:p>
            <a:pPr marL="0" indent="0">
              <a:buNone/>
            </a:pPr>
            <a:endParaRPr lang="en-US" sz="2400" dirty="0"/>
          </a:p>
          <a:p>
            <a:pPr marL="0" indent="0">
              <a:buNone/>
            </a:pPr>
            <a:r>
              <a:rPr lang="en-US" sz="2400" dirty="0"/>
              <a:t>Peripheral Smear – Microcytic Hypochromic Anemia with Neutrophilic </a:t>
            </a:r>
            <a:r>
              <a:rPr lang="en-US" sz="2400" dirty="0" err="1"/>
              <a:t>Leuckocytosis</a:t>
            </a:r>
            <a:r>
              <a:rPr lang="en-US" sz="2400" dirty="0"/>
              <a:t> with Thrombocytosis</a:t>
            </a:r>
          </a:p>
          <a:p>
            <a:pPr marL="0" indent="0">
              <a:buNone/>
            </a:pPr>
            <a:endParaRPr lang="en-IN" sz="2400" dirty="0"/>
          </a:p>
          <a:p>
            <a:pPr marL="0" indent="0">
              <a:buNone/>
            </a:pPr>
            <a:r>
              <a:rPr lang="en-IN" sz="2400" dirty="0"/>
              <a:t>TSH – 3.02</a:t>
            </a:r>
          </a:p>
          <a:p>
            <a:pPr marL="0" indent="0">
              <a:buNone/>
            </a:pPr>
            <a:r>
              <a:rPr lang="en-IN" sz="2400" dirty="0"/>
              <a:t>Serum Creatinine – 0.8</a:t>
            </a:r>
          </a:p>
          <a:p>
            <a:pPr marL="0" indent="0">
              <a:buNone/>
            </a:pPr>
            <a:r>
              <a:rPr lang="en-IN" sz="2400" dirty="0"/>
              <a:t>Blood Group – O Positive</a:t>
            </a:r>
          </a:p>
          <a:p>
            <a:pPr marL="0" indent="0">
              <a:buNone/>
            </a:pPr>
            <a:r>
              <a:rPr lang="en-IN" sz="2400" dirty="0"/>
              <a:t>Urine Routine – Ketones - trace</a:t>
            </a:r>
          </a:p>
          <a:p>
            <a:pPr marL="0" indent="0">
              <a:buNone/>
            </a:pPr>
            <a:r>
              <a:rPr lang="en-IN" sz="2400" dirty="0"/>
              <a:t>LFT - Serum Albumin – 3.1</a:t>
            </a:r>
          </a:p>
        </p:txBody>
      </p:sp>
      <p:sp>
        <p:nvSpPr>
          <p:cNvPr id="5" name="TextBox 4">
            <a:extLst>
              <a:ext uri="{FF2B5EF4-FFF2-40B4-BE49-F238E27FC236}">
                <a16:creationId xmlns:a16="http://schemas.microsoft.com/office/drawing/2014/main" id="{71702469-5F68-4AA1-BC58-B10507CD82D1}"/>
              </a:ext>
            </a:extLst>
          </p:cNvPr>
          <p:cNvSpPr txBox="1"/>
          <p:nvPr/>
        </p:nvSpPr>
        <p:spPr>
          <a:xfrm>
            <a:off x="6096000" y="47017"/>
            <a:ext cx="6096000" cy="6370975"/>
          </a:xfrm>
          <a:prstGeom prst="rect">
            <a:avLst/>
          </a:prstGeom>
          <a:noFill/>
        </p:spPr>
        <p:txBody>
          <a:bodyPr wrap="square" rtlCol="0">
            <a:spAutoFit/>
          </a:bodyPr>
          <a:lstStyle/>
          <a:p>
            <a:r>
              <a:rPr lang="en-US" sz="2400" dirty="0"/>
              <a:t>Stool Routine Examination </a:t>
            </a:r>
          </a:p>
          <a:p>
            <a:r>
              <a:rPr lang="en-US" sz="2400" dirty="0"/>
              <a:t>Gross examination – Yellow semi formed stool with mucus, no frank blood seen</a:t>
            </a:r>
          </a:p>
          <a:p>
            <a:r>
              <a:rPr lang="en-US" sz="2400" dirty="0"/>
              <a:t>Pus cells = 8-10/HPF</a:t>
            </a:r>
          </a:p>
          <a:p>
            <a:r>
              <a:rPr lang="en-US" sz="2400" dirty="0"/>
              <a:t>RBC-Nil</a:t>
            </a:r>
          </a:p>
          <a:p>
            <a:r>
              <a:rPr lang="en-US" sz="2400" dirty="0"/>
              <a:t>Parasite-ova/cyst-Nil</a:t>
            </a:r>
          </a:p>
          <a:p>
            <a:endParaRPr lang="en-US" sz="2400" dirty="0"/>
          </a:p>
          <a:p>
            <a:r>
              <a:rPr lang="en-US" sz="2400" dirty="0"/>
              <a:t>Stool occult blood - Negative</a:t>
            </a:r>
          </a:p>
          <a:p>
            <a:endParaRPr lang="en-US" sz="2400" dirty="0"/>
          </a:p>
          <a:p>
            <a:r>
              <a:rPr lang="en-US" sz="2400" dirty="0"/>
              <a:t>Iron Profile</a:t>
            </a:r>
          </a:p>
          <a:p>
            <a:r>
              <a:rPr lang="en-US" sz="2400" dirty="0"/>
              <a:t>Serum Iron 19.1microgram/dl</a:t>
            </a:r>
          </a:p>
          <a:p>
            <a:r>
              <a:rPr lang="en-US" sz="2400" dirty="0"/>
              <a:t>Serum TIBC – 205.7microgram/dl</a:t>
            </a:r>
          </a:p>
          <a:p>
            <a:r>
              <a:rPr lang="en-US" sz="2400" dirty="0"/>
              <a:t>Ferritin-207.3ng/ml</a:t>
            </a:r>
          </a:p>
          <a:p>
            <a:r>
              <a:rPr lang="en-US" sz="2400" dirty="0"/>
              <a:t>Transferrin saturation-9.29%</a:t>
            </a:r>
          </a:p>
          <a:p>
            <a:endParaRPr lang="en-US" sz="2400" dirty="0"/>
          </a:p>
          <a:p>
            <a:r>
              <a:rPr lang="en-US" sz="2400" dirty="0"/>
              <a:t>Chest X-Ray – Normal</a:t>
            </a:r>
          </a:p>
          <a:p>
            <a:r>
              <a:rPr lang="en-US" sz="2400" dirty="0"/>
              <a:t>ECG - WNL</a:t>
            </a:r>
            <a:endParaRPr lang="en-IN" sz="2400" dirty="0"/>
          </a:p>
        </p:txBody>
      </p:sp>
    </p:spTree>
    <p:extLst>
      <p:ext uri="{BB962C8B-B14F-4D97-AF65-F5344CB8AC3E}">
        <p14:creationId xmlns:p14="http://schemas.microsoft.com/office/powerpoint/2010/main" val="40846599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430D94B-0310-4DDF-B34C-E1ECE8616D30}"/>
              </a:ext>
            </a:extLst>
          </p:cNvPr>
          <p:cNvSpPr txBox="1"/>
          <p:nvPr/>
        </p:nvSpPr>
        <p:spPr>
          <a:xfrm>
            <a:off x="6096000" y="0"/>
            <a:ext cx="6096000" cy="4524315"/>
          </a:xfrm>
          <a:prstGeom prst="rect">
            <a:avLst/>
          </a:prstGeom>
          <a:noFill/>
        </p:spPr>
        <p:txBody>
          <a:bodyPr wrap="square" rtlCol="0">
            <a:spAutoFit/>
          </a:bodyPr>
          <a:lstStyle/>
          <a:p>
            <a:r>
              <a:rPr lang="en-US" sz="2400" b="1" dirty="0"/>
              <a:t>TUMOR MARKERS</a:t>
            </a:r>
          </a:p>
          <a:p>
            <a:endParaRPr lang="en-US" sz="2400" dirty="0"/>
          </a:p>
          <a:p>
            <a:r>
              <a:rPr lang="en-US" sz="2400" dirty="0"/>
              <a:t>CA-125 – 271.8</a:t>
            </a:r>
            <a:r>
              <a:rPr lang="en-IN" sz="2400" dirty="0"/>
              <a:t> IU/ml</a:t>
            </a:r>
          </a:p>
          <a:p>
            <a:r>
              <a:rPr lang="en-IN" sz="2400" dirty="0"/>
              <a:t>Beta </a:t>
            </a:r>
            <a:r>
              <a:rPr lang="en-IN" sz="2400" dirty="0" err="1"/>
              <a:t>hcg</a:t>
            </a:r>
            <a:r>
              <a:rPr lang="en-IN" sz="2400" dirty="0"/>
              <a:t> – 0.1mIU/ml</a:t>
            </a:r>
          </a:p>
          <a:p>
            <a:r>
              <a:rPr lang="en-IN" sz="2400" dirty="0"/>
              <a:t>CEA - &lt;0.5ng/ml</a:t>
            </a:r>
          </a:p>
          <a:p>
            <a:r>
              <a:rPr lang="en-IN" sz="2400" dirty="0"/>
              <a:t>AFP – 2ng/ml</a:t>
            </a:r>
          </a:p>
          <a:p>
            <a:r>
              <a:rPr lang="en-IN" sz="2400" dirty="0"/>
              <a:t>LDH – 1350U/L</a:t>
            </a:r>
          </a:p>
          <a:p>
            <a:endParaRPr lang="en-IN" sz="2400" dirty="0"/>
          </a:p>
          <a:p>
            <a:r>
              <a:rPr lang="en-IN" sz="2400" dirty="0"/>
              <a:t>RMI = USG Score X Menopausal Status X CA-125 </a:t>
            </a:r>
          </a:p>
          <a:p>
            <a:r>
              <a:rPr lang="en-IN" sz="2400" dirty="0"/>
              <a:t>RMI = 3 X 1 X 271.8 </a:t>
            </a:r>
          </a:p>
          <a:p>
            <a:r>
              <a:rPr lang="en-IN" sz="2400" dirty="0"/>
              <a:t>RMI = 815.4 </a:t>
            </a:r>
            <a:endParaRPr lang="en-US" sz="2400" dirty="0"/>
          </a:p>
        </p:txBody>
      </p:sp>
      <p:sp>
        <p:nvSpPr>
          <p:cNvPr id="2" name="TextBox 1">
            <a:extLst>
              <a:ext uri="{FF2B5EF4-FFF2-40B4-BE49-F238E27FC236}">
                <a16:creationId xmlns:a16="http://schemas.microsoft.com/office/drawing/2014/main" id="{B5392170-189A-45AE-A8D4-AD55E44D5A6A}"/>
              </a:ext>
            </a:extLst>
          </p:cNvPr>
          <p:cNvSpPr txBox="1"/>
          <p:nvPr/>
        </p:nvSpPr>
        <p:spPr>
          <a:xfrm>
            <a:off x="0" y="0"/>
            <a:ext cx="5982877" cy="6370975"/>
          </a:xfrm>
          <a:prstGeom prst="rect">
            <a:avLst/>
          </a:prstGeom>
          <a:noFill/>
        </p:spPr>
        <p:txBody>
          <a:bodyPr wrap="square" rtlCol="0">
            <a:spAutoFit/>
          </a:bodyPr>
          <a:lstStyle/>
          <a:p>
            <a:r>
              <a:rPr lang="en-US" sz="2400" dirty="0"/>
              <a:t>USG Abdomen and Pelvis – </a:t>
            </a:r>
          </a:p>
          <a:p>
            <a:r>
              <a:rPr lang="en-US" sz="2400" dirty="0"/>
              <a:t>Liver, Pancreas, Spleen, Kidneys, Urinary Bladder – Normal</a:t>
            </a:r>
          </a:p>
          <a:p>
            <a:r>
              <a:rPr lang="en-US" sz="2400" dirty="0"/>
              <a:t>Gallbladder Sludge</a:t>
            </a:r>
          </a:p>
          <a:p>
            <a:r>
              <a:rPr lang="en-US" sz="2400" dirty="0"/>
              <a:t>Uterus – AV, Normal in size(6.7 X 2.9 X 3.9CM), ET-6.6mm, Uniform myometrial </a:t>
            </a:r>
            <a:r>
              <a:rPr lang="en-US" sz="2400" dirty="0" err="1"/>
              <a:t>echopattern</a:t>
            </a:r>
            <a:endParaRPr lang="en-US" sz="2400" dirty="0"/>
          </a:p>
          <a:p>
            <a:r>
              <a:rPr lang="en-US" sz="2400" dirty="0"/>
              <a:t>Right Adnexa – Large Heterogenous lesion with multiple cystic areas measuring 14.6 x 11.1cm noted, Right ovary is not seen separately. Mild increased vascularity is noted.</a:t>
            </a:r>
          </a:p>
          <a:p>
            <a:r>
              <a:rPr lang="en-US" sz="2400" dirty="0"/>
              <a:t>Left Adnexa – Anechoic cystic lesion measuring 13.6 x 9.7cms is noted in the pelvic region, extending to the right adnexa and epigastric region, left ovary is noted seen separately</a:t>
            </a:r>
          </a:p>
          <a:p>
            <a:r>
              <a:rPr lang="en-US" sz="2400" dirty="0"/>
              <a:t>Moderate Ascites</a:t>
            </a:r>
          </a:p>
          <a:p>
            <a:r>
              <a:rPr lang="en-US" sz="2400" dirty="0"/>
              <a:t>No evidence of pleural effusion </a:t>
            </a:r>
            <a:endParaRPr lang="en-IN" sz="2400" dirty="0"/>
          </a:p>
        </p:txBody>
      </p:sp>
    </p:spTree>
    <p:extLst>
      <p:ext uri="{BB962C8B-B14F-4D97-AF65-F5344CB8AC3E}">
        <p14:creationId xmlns:p14="http://schemas.microsoft.com/office/powerpoint/2010/main" val="23853858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29A499-4D1B-4FA0-A286-57FBED5053D5}"/>
              </a:ext>
            </a:extLst>
          </p:cNvPr>
          <p:cNvSpPr>
            <a:spLocks noGrp="1"/>
          </p:cNvSpPr>
          <p:nvPr>
            <p:ph idx="1"/>
          </p:nvPr>
        </p:nvSpPr>
        <p:spPr>
          <a:xfrm>
            <a:off x="0" y="-1"/>
            <a:ext cx="12192000" cy="6858001"/>
          </a:xfrm>
        </p:spPr>
        <p:txBody>
          <a:bodyPr>
            <a:normAutofit/>
          </a:bodyPr>
          <a:lstStyle/>
          <a:p>
            <a:pPr marL="0" indent="0">
              <a:buNone/>
            </a:pPr>
            <a:r>
              <a:rPr lang="en-US" sz="2400" dirty="0"/>
              <a:t>MRI Abdomen and Pelvis – </a:t>
            </a:r>
          </a:p>
          <a:p>
            <a:pPr marL="0" indent="0">
              <a:buNone/>
            </a:pPr>
            <a:r>
              <a:rPr lang="en-US" sz="2400" dirty="0"/>
              <a:t>Uterus Normal in size 8.7 x 3 x 4.3cm), ET – 7.2mm</a:t>
            </a:r>
          </a:p>
          <a:p>
            <a:pPr marL="0" indent="0">
              <a:buNone/>
            </a:pPr>
            <a:r>
              <a:rPr lang="en-US" sz="2400" dirty="0"/>
              <a:t>A large abdominopelvic multiloculated complex Cystic Lesion (20x11x18cm) with thick internal septations and solid components within is noted arising from Right Ovary extending into abdomen superiorly and into the left iliac fossa. Right ovary could not visualized separately from the lesion with pelvic and peritoneal deposits largest measuring 2.2 x 1.7cm. (TNM Staging – T3cN1Mx)</a:t>
            </a:r>
          </a:p>
          <a:p>
            <a:pPr marL="0" indent="0">
              <a:buNone/>
            </a:pPr>
            <a:r>
              <a:rPr lang="en-US" sz="2400" dirty="0"/>
              <a:t>Left Ovary – Multiple lesions largest measuring 13 x 13mm is noted on the surface of the ovary</a:t>
            </a:r>
          </a:p>
          <a:p>
            <a:pPr marL="0" indent="0">
              <a:buNone/>
            </a:pPr>
            <a:r>
              <a:rPr lang="en-US" sz="2400" dirty="0"/>
              <a:t>Liver, Pancreas, Spleen, Kidneys, Urinary Bladder, Gallbladder, Bowel loops – Normal</a:t>
            </a:r>
          </a:p>
          <a:p>
            <a:pPr marL="0" indent="0">
              <a:buNone/>
            </a:pPr>
            <a:r>
              <a:rPr lang="en-US" sz="2400" dirty="0"/>
              <a:t>Gross Ascites </a:t>
            </a:r>
          </a:p>
        </p:txBody>
      </p:sp>
    </p:spTree>
    <p:extLst>
      <p:ext uri="{BB962C8B-B14F-4D97-AF65-F5344CB8AC3E}">
        <p14:creationId xmlns:p14="http://schemas.microsoft.com/office/powerpoint/2010/main" val="12854008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9C9739-99D3-4FC6-9161-12BD1DA6F0EE}"/>
              </a:ext>
            </a:extLst>
          </p:cNvPr>
          <p:cNvSpPr>
            <a:spLocks noGrp="1"/>
          </p:cNvSpPr>
          <p:nvPr>
            <p:ph idx="1"/>
          </p:nvPr>
        </p:nvSpPr>
        <p:spPr>
          <a:xfrm>
            <a:off x="0" y="0"/>
            <a:ext cx="6096000" cy="6858000"/>
          </a:xfrm>
        </p:spPr>
        <p:txBody>
          <a:bodyPr>
            <a:noAutofit/>
          </a:bodyPr>
          <a:lstStyle/>
          <a:p>
            <a:pPr marL="0" indent="0">
              <a:buNone/>
            </a:pPr>
            <a:r>
              <a:rPr lang="en-US" sz="2400" dirty="0"/>
              <a:t>Ascitic Fluid Analysis</a:t>
            </a:r>
          </a:p>
          <a:p>
            <a:pPr marL="0" indent="0">
              <a:buNone/>
            </a:pPr>
            <a:r>
              <a:rPr lang="en-US" sz="2400" dirty="0" err="1"/>
              <a:t>Colour</a:t>
            </a:r>
            <a:r>
              <a:rPr lang="en-US" sz="2400" dirty="0"/>
              <a:t>-Reddish</a:t>
            </a:r>
          </a:p>
          <a:p>
            <a:pPr marL="0" indent="0">
              <a:buNone/>
            </a:pPr>
            <a:r>
              <a:rPr lang="en-US" sz="2400" dirty="0"/>
              <a:t>Transparency – turbid</a:t>
            </a:r>
          </a:p>
          <a:p>
            <a:pPr marL="0" indent="0">
              <a:buNone/>
            </a:pPr>
            <a:r>
              <a:rPr lang="en-US" sz="2400" dirty="0"/>
              <a:t>Clot/cobweb – absent</a:t>
            </a:r>
          </a:p>
          <a:p>
            <a:pPr marL="0" indent="0">
              <a:buNone/>
            </a:pPr>
            <a:r>
              <a:rPr lang="en-US" sz="2400" dirty="0"/>
              <a:t>Glucose – 101.8mgldl</a:t>
            </a:r>
          </a:p>
          <a:p>
            <a:pPr marL="0" indent="0">
              <a:buNone/>
            </a:pPr>
            <a:r>
              <a:rPr lang="en-US" sz="2400" dirty="0"/>
              <a:t>Protein – 5.4</a:t>
            </a:r>
          </a:p>
          <a:p>
            <a:pPr marL="0" indent="0">
              <a:buNone/>
            </a:pPr>
            <a:r>
              <a:rPr lang="en-US" sz="2400" dirty="0"/>
              <a:t>LDH – 1429</a:t>
            </a:r>
          </a:p>
          <a:p>
            <a:pPr marL="0" indent="0">
              <a:buNone/>
            </a:pPr>
            <a:r>
              <a:rPr lang="en-US" sz="2400" dirty="0"/>
              <a:t>Albumin-2.9gm/dl</a:t>
            </a:r>
          </a:p>
          <a:p>
            <a:pPr marL="0" indent="0">
              <a:buNone/>
            </a:pPr>
            <a:r>
              <a:rPr lang="en-US" sz="2400" dirty="0"/>
              <a:t>Lipase-24.3U/L</a:t>
            </a:r>
          </a:p>
          <a:p>
            <a:pPr marL="0" indent="0">
              <a:buNone/>
            </a:pPr>
            <a:r>
              <a:rPr lang="en-US" sz="2400" dirty="0"/>
              <a:t>Amylase-45U/L</a:t>
            </a:r>
          </a:p>
          <a:p>
            <a:pPr marL="0" indent="0">
              <a:buNone/>
            </a:pPr>
            <a:r>
              <a:rPr lang="en-US" sz="2400" dirty="0"/>
              <a:t>Cell count – 1646cells/</a:t>
            </a:r>
            <a:r>
              <a:rPr lang="en-US" sz="2400" dirty="0" err="1"/>
              <a:t>cumm</a:t>
            </a:r>
            <a:endParaRPr lang="en-US" sz="2400" dirty="0"/>
          </a:p>
          <a:p>
            <a:pPr marL="0" indent="0">
              <a:buNone/>
            </a:pPr>
            <a:r>
              <a:rPr lang="en-US" sz="2400" dirty="0"/>
              <a:t>Neutrophils-56%</a:t>
            </a:r>
          </a:p>
          <a:p>
            <a:pPr marL="0" indent="0">
              <a:buNone/>
            </a:pPr>
            <a:r>
              <a:rPr lang="en-US" sz="2400" dirty="0"/>
              <a:t>Lymphocytes – 44%</a:t>
            </a:r>
          </a:p>
          <a:p>
            <a:pPr marL="0" indent="0">
              <a:buNone/>
            </a:pPr>
            <a:r>
              <a:rPr lang="en-US" sz="2400" dirty="0"/>
              <a:t>RBCs-4,60,759cells/</a:t>
            </a:r>
            <a:r>
              <a:rPr lang="en-US" sz="2400" dirty="0" err="1"/>
              <a:t>cumm</a:t>
            </a:r>
            <a:endParaRPr lang="en-US" sz="2400" dirty="0"/>
          </a:p>
          <a:p>
            <a:pPr marL="0" indent="0">
              <a:buNone/>
            </a:pPr>
            <a:r>
              <a:rPr lang="en-US" sz="2400" dirty="0"/>
              <a:t>ADA – 9.8U/L</a:t>
            </a:r>
            <a:endParaRPr lang="en-IN" sz="2400" dirty="0"/>
          </a:p>
        </p:txBody>
      </p:sp>
      <p:sp>
        <p:nvSpPr>
          <p:cNvPr id="5" name="TextBox 4">
            <a:extLst>
              <a:ext uri="{FF2B5EF4-FFF2-40B4-BE49-F238E27FC236}">
                <a16:creationId xmlns:a16="http://schemas.microsoft.com/office/drawing/2014/main" id="{43AC3228-F24A-4EAA-A65A-516B5271EBCD}"/>
              </a:ext>
            </a:extLst>
          </p:cNvPr>
          <p:cNvSpPr txBox="1"/>
          <p:nvPr/>
        </p:nvSpPr>
        <p:spPr>
          <a:xfrm>
            <a:off x="5823408" y="0"/>
            <a:ext cx="6141562" cy="4154984"/>
          </a:xfrm>
          <a:prstGeom prst="rect">
            <a:avLst/>
          </a:prstGeom>
          <a:noFill/>
        </p:spPr>
        <p:txBody>
          <a:bodyPr wrap="square">
            <a:spAutoFit/>
          </a:bodyPr>
          <a:lstStyle/>
          <a:p>
            <a:pPr marL="0" indent="0">
              <a:buNone/>
            </a:pPr>
            <a:r>
              <a:rPr lang="en-US" sz="2400" dirty="0"/>
              <a:t>Ascitic Fluid Cytology – Negative for Malignancy</a:t>
            </a:r>
          </a:p>
          <a:p>
            <a:pPr marL="0" indent="0">
              <a:buNone/>
            </a:pPr>
            <a:endParaRPr lang="en-US" sz="2400" dirty="0"/>
          </a:p>
          <a:p>
            <a:pPr marL="0" indent="0">
              <a:buNone/>
            </a:pPr>
            <a:r>
              <a:rPr lang="en-US" sz="2400" dirty="0"/>
              <a:t>Ascitic Fluid – Culture and Sensitivity </a:t>
            </a:r>
          </a:p>
          <a:p>
            <a:pPr marL="0" indent="0">
              <a:buNone/>
            </a:pPr>
            <a:r>
              <a:rPr lang="en-US" sz="2400" dirty="0"/>
              <a:t>No Growth</a:t>
            </a:r>
          </a:p>
          <a:p>
            <a:pPr marL="0" indent="0">
              <a:buNone/>
            </a:pPr>
            <a:endParaRPr lang="en-US" sz="2400" dirty="0"/>
          </a:p>
          <a:p>
            <a:pPr marL="0" indent="0">
              <a:buNone/>
            </a:pPr>
            <a:r>
              <a:rPr lang="en-US" sz="2400" dirty="0"/>
              <a:t>TB PCR – MTB not detected</a:t>
            </a:r>
          </a:p>
          <a:p>
            <a:pPr marL="0" indent="0">
              <a:buNone/>
            </a:pPr>
            <a:endParaRPr lang="en-US" sz="2400" dirty="0"/>
          </a:p>
          <a:p>
            <a:pPr marL="0" indent="0">
              <a:buNone/>
            </a:pPr>
            <a:r>
              <a:rPr lang="en-US" sz="2400" dirty="0"/>
              <a:t>USG Guided FNAC – Right Ovarian Lesion – Highly suspicious for Malignancy</a:t>
            </a:r>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33142590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AD3B7-0FD1-4105-9542-555D9C45324C}"/>
              </a:ext>
            </a:extLst>
          </p:cNvPr>
          <p:cNvSpPr>
            <a:spLocks noGrp="1"/>
          </p:cNvSpPr>
          <p:nvPr>
            <p:ph idx="1"/>
          </p:nvPr>
        </p:nvSpPr>
        <p:spPr>
          <a:xfrm>
            <a:off x="0" y="0"/>
            <a:ext cx="12192000" cy="4351338"/>
          </a:xfrm>
        </p:spPr>
        <p:txBody>
          <a:bodyPr>
            <a:normAutofit fontScale="85000" lnSpcReduction="10000"/>
          </a:bodyPr>
          <a:lstStyle/>
          <a:p>
            <a:pPr marL="0" indent="0">
              <a:buNone/>
            </a:pPr>
            <a:r>
              <a:rPr lang="en-US" dirty="0"/>
              <a:t>Laparotomy and proceed was planned</a:t>
            </a:r>
          </a:p>
          <a:p>
            <a:pPr marL="0" indent="0">
              <a:buNone/>
            </a:pPr>
            <a:r>
              <a:rPr lang="en-US" dirty="0"/>
              <a:t>Frozen Section from Right Adnexal Mass – positive for Germ Cell Tumor – Mixed type</a:t>
            </a:r>
          </a:p>
          <a:p>
            <a:pPr marL="0" indent="0">
              <a:buNone/>
            </a:pPr>
            <a:r>
              <a:rPr lang="en-US" dirty="0"/>
              <a:t>Hence, Fertility Sparing Surgery was done – Right </a:t>
            </a:r>
            <a:r>
              <a:rPr lang="en-US" dirty="0" err="1"/>
              <a:t>Salpingo-opherectomy</a:t>
            </a:r>
            <a:r>
              <a:rPr lang="en-US" dirty="0"/>
              <a:t> + Total Omentectomy + Left Ovarian Biopsy</a:t>
            </a:r>
          </a:p>
          <a:p>
            <a:pPr marL="0" indent="0">
              <a:buNone/>
            </a:pPr>
            <a:endParaRPr lang="en-US" dirty="0"/>
          </a:p>
          <a:p>
            <a:pPr marL="0" indent="0">
              <a:buNone/>
            </a:pPr>
            <a:r>
              <a:rPr lang="en-US" dirty="0"/>
              <a:t>Intraoperative Findings:</a:t>
            </a:r>
          </a:p>
          <a:p>
            <a:pPr marL="0" indent="0">
              <a:buNone/>
            </a:pPr>
            <a:r>
              <a:rPr lang="en-US" dirty="0"/>
              <a:t>Irregular Right Adnexal Mass approximately of size 20 x 20cm in size, adherent to right tube</a:t>
            </a:r>
          </a:p>
          <a:p>
            <a:pPr marL="0" indent="0">
              <a:buNone/>
            </a:pPr>
            <a:r>
              <a:rPr lang="en-US" dirty="0"/>
              <a:t>Multiple deposits noted on the surface of left ovary, rectum, peritoneum, POD, small intestine, diaphragm and </a:t>
            </a:r>
            <a:r>
              <a:rPr lang="en-US" dirty="0" err="1"/>
              <a:t>omentum</a:t>
            </a:r>
            <a:endParaRPr lang="en-US" dirty="0"/>
          </a:p>
          <a:p>
            <a:pPr marL="0" indent="0">
              <a:buNone/>
            </a:pPr>
            <a:endParaRPr lang="en-US" dirty="0"/>
          </a:p>
          <a:p>
            <a:pPr marL="0" indent="0">
              <a:buNone/>
            </a:pPr>
            <a:r>
              <a:rPr lang="en-US" dirty="0"/>
              <a:t>Postoperative HPE – Juvenile Granulosa Cell Tumor FIGO Stage IIIC </a:t>
            </a:r>
          </a:p>
        </p:txBody>
      </p:sp>
    </p:spTree>
    <p:extLst>
      <p:ext uri="{BB962C8B-B14F-4D97-AF65-F5344CB8AC3E}">
        <p14:creationId xmlns:p14="http://schemas.microsoft.com/office/powerpoint/2010/main" val="2245158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F8069A-40E7-4D37-BC44-75B255555EED}"/>
              </a:ext>
            </a:extLst>
          </p:cNvPr>
          <p:cNvSpPr>
            <a:spLocks noGrp="1"/>
          </p:cNvSpPr>
          <p:nvPr>
            <p:ph idx="1"/>
          </p:nvPr>
        </p:nvSpPr>
        <p:spPr/>
        <p:txBody>
          <a:bodyPr/>
          <a:lstStyle/>
          <a:p>
            <a:pPr marL="0" indent="0">
              <a:buNone/>
            </a:pPr>
            <a:r>
              <a:rPr lang="en-US" u="sng" dirty="0"/>
              <a:t>History of Present Illness</a:t>
            </a:r>
          </a:p>
          <a:p>
            <a:pPr marL="0" indent="0">
              <a:buNone/>
            </a:pPr>
            <a:r>
              <a:rPr lang="en-US" dirty="0"/>
              <a:t>Patient came with C/O loose motions since 6 days, watery in consistency, not mixed with blood or mucus,5-6 episodes/day.</a:t>
            </a:r>
          </a:p>
          <a:p>
            <a:pPr marL="0" indent="0">
              <a:buNone/>
            </a:pPr>
            <a:r>
              <a:rPr lang="en-US" dirty="0"/>
              <a:t>C/O Pain Abdomen since 2 days, continuous, dull aching, radiating to the back without any aggravating / relieving factors.</a:t>
            </a:r>
          </a:p>
          <a:p>
            <a:pPr marL="0" indent="0">
              <a:buNone/>
            </a:pPr>
            <a:r>
              <a:rPr lang="en-US" dirty="0"/>
              <a:t>C/O Breathlessness since 2 days, occurring on lying down</a:t>
            </a:r>
          </a:p>
          <a:p>
            <a:pPr marL="0" indent="0">
              <a:buNone/>
            </a:pPr>
            <a:r>
              <a:rPr lang="en-IN" dirty="0"/>
              <a:t>Also, gives history of 5 Months of Amenorrhea, Loss of Appetite and Loss of Weight since a month</a:t>
            </a:r>
          </a:p>
          <a:p>
            <a:pPr marL="0" indent="0">
              <a:buNone/>
            </a:pPr>
            <a:endParaRPr lang="en-IN" dirty="0"/>
          </a:p>
        </p:txBody>
      </p:sp>
    </p:spTree>
    <p:extLst>
      <p:ext uri="{BB962C8B-B14F-4D97-AF65-F5344CB8AC3E}">
        <p14:creationId xmlns:p14="http://schemas.microsoft.com/office/powerpoint/2010/main" val="1684809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9C6E07-EC87-44E3-86EB-2D34BE7148AC}"/>
              </a:ext>
            </a:extLst>
          </p:cNvPr>
          <p:cNvSpPr>
            <a:spLocks noGrp="1"/>
          </p:cNvSpPr>
          <p:nvPr>
            <p:ph idx="1"/>
          </p:nvPr>
        </p:nvSpPr>
        <p:spPr/>
        <p:txBody>
          <a:bodyPr/>
          <a:lstStyle/>
          <a:p>
            <a:pPr marL="0" indent="0">
              <a:buNone/>
            </a:pPr>
            <a:r>
              <a:rPr lang="en-US" dirty="0"/>
              <a:t>No H/O Outside Food Consumption</a:t>
            </a:r>
          </a:p>
          <a:p>
            <a:pPr marL="0" indent="0">
              <a:buNone/>
            </a:pPr>
            <a:r>
              <a:rPr lang="en-US" dirty="0"/>
              <a:t>No H/O Nausea, Vomiting, Fever</a:t>
            </a:r>
          </a:p>
          <a:p>
            <a:pPr marL="0" indent="0">
              <a:buNone/>
            </a:pPr>
            <a:r>
              <a:rPr lang="en-US" dirty="0"/>
              <a:t>No H/O Evening Rise of temperature, Cough, Night sweats</a:t>
            </a:r>
          </a:p>
        </p:txBody>
      </p:sp>
    </p:spTree>
    <p:extLst>
      <p:ext uri="{BB962C8B-B14F-4D97-AF65-F5344CB8AC3E}">
        <p14:creationId xmlns:p14="http://schemas.microsoft.com/office/powerpoint/2010/main" val="767533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836D5E-914A-319A-921D-DB2C8CDFD371}"/>
              </a:ext>
            </a:extLst>
          </p:cNvPr>
          <p:cNvSpPr>
            <a:spLocks noGrp="1"/>
          </p:cNvSpPr>
          <p:nvPr>
            <p:ph idx="1"/>
          </p:nvPr>
        </p:nvSpPr>
        <p:spPr/>
        <p:txBody>
          <a:bodyPr/>
          <a:lstStyle/>
          <a:p>
            <a:pPr marL="0" indent="0">
              <a:buNone/>
            </a:pPr>
            <a:r>
              <a:rPr lang="en-IN" u="sng" dirty="0"/>
              <a:t>Menstrual History - </a:t>
            </a:r>
          </a:p>
          <a:p>
            <a:pPr marL="0" indent="0">
              <a:buNone/>
            </a:pPr>
            <a:r>
              <a:rPr lang="en-IN" dirty="0"/>
              <a:t>Menarche attained by 14 years of age</a:t>
            </a:r>
            <a:endParaRPr lang="en-IN" u="sng" dirty="0"/>
          </a:p>
          <a:p>
            <a:pPr marL="0" indent="0">
              <a:buNone/>
            </a:pPr>
            <a:r>
              <a:rPr lang="en-IN" dirty="0"/>
              <a:t>Menstrual Cycles -</a:t>
            </a:r>
          </a:p>
          <a:p>
            <a:pPr marL="0" indent="0">
              <a:buNone/>
            </a:pPr>
            <a:r>
              <a:rPr lang="en-IN" dirty="0"/>
              <a:t>Regular, 5-7 days of bleeding, 28-35 days cycle, moderate flow, changing 3-4pads/day, no clots / dysmenorrhea</a:t>
            </a:r>
          </a:p>
          <a:p>
            <a:pPr marL="0" indent="0">
              <a:buNone/>
            </a:pPr>
            <a:r>
              <a:rPr lang="en-IN" dirty="0"/>
              <a:t>LMP – 5 Months of Amenorrhea (13/09/24)</a:t>
            </a:r>
          </a:p>
          <a:p>
            <a:pPr marL="0" indent="0">
              <a:buNone/>
            </a:pPr>
            <a:r>
              <a:rPr lang="en-IN" dirty="0"/>
              <a:t>  </a:t>
            </a:r>
          </a:p>
          <a:p>
            <a:pPr marL="0" indent="0">
              <a:buNone/>
            </a:pPr>
            <a:endParaRPr lang="en-IN" dirty="0"/>
          </a:p>
          <a:p>
            <a:pPr marL="0" indent="0">
              <a:buNone/>
            </a:pPr>
            <a:endParaRPr lang="en-US" dirty="0"/>
          </a:p>
        </p:txBody>
      </p:sp>
    </p:spTree>
    <p:extLst>
      <p:ext uri="{BB962C8B-B14F-4D97-AF65-F5344CB8AC3E}">
        <p14:creationId xmlns:p14="http://schemas.microsoft.com/office/powerpoint/2010/main" val="2957260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DD276A-052F-4DFB-9939-C65D29AC01D6}"/>
              </a:ext>
            </a:extLst>
          </p:cNvPr>
          <p:cNvSpPr>
            <a:spLocks noGrp="1"/>
          </p:cNvSpPr>
          <p:nvPr>
            <p:ph idx="1"/>
          </p:nvPr>
        </p:nvSpPr>
        <p:spPr/>
        <p:txBody>
          <a:bodyPr/>
          <a:lstStyle/>
          <a:p>
            <a:pPr marL="0" indent="0">
              <a:buNone/>
            </a:pPr>
            <a:r>
              <a:rPr lang="en-US" u="sng" dirty="0"/>
              <a:t>Marital History</a:t>
            </a:r>
          </a:p>
          <a:p>
            <a:pPr marL="0" indent="0">
              <a:buNone/>
            </a:pPr>
            <a:r>
              <a:rPr lang="en-US" dirty="0"/>
              <a:t>Unmarried</a:t>
            </a:r>
            <a:endParaRPr lang="en-IN" dirty="0"/>
          </a:p>
        </p:txBody>
      </p:sp>
    </p:spTree>
    <p:extLst>
      <p:ext uri="{BB962C8B-B14F-4D97-AF65-F5344CB8AC3E}">
        <p14:creationId xmlns:p14="http://schemas.microsoft.com/office/powerpoint/2010/main" val="1809752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313935-E34E-0FA7-6859-E2BC332A94FE}"/>
              </a:ext>
            </a:extLst>
          </p:cNvPr>
          <p:cNvSpPr>
            <a:spLocks noGrp="1"/>
          </p:cNvSpPr>
          <p:nvPr>
            <p:ph idx="1"/>
          </p:nvPr>
        </p:nvSpPr>
        <p:spPr/>
        <p:txBody>
          <a:bodyPr/>
          <a:lstStyle/>
          <a:p>
            <a:pPr marL="0" indent="0">
              <a:buNone/>
            </a:pPr>
            <a:r>
              <a:rPr lang="en-IN" u="sng" dirty="0"/>
              <a:t>Past History</a:t>
            </a:r>
          </a:p>
          <a:p>
            <a:pPr marL="0" indent="0">
              <a:buNone/>
            </a:pPr>
            <a:r>
              <a:rPr lang="en-IN" dirty="0"/>
              <a:t>No H/O Hypertension / Diabetes Mellitus / Bronchial Asthma / Epilepsy/ Thyroid Disorders </a:t>
            </a:r>
          </a:p>
          <a:p>
            <a:pPr marL="0" indent="0">
              <a:buNone/>
            </a:pPr>
            <a:r>
              <a:rPr lang="en-IN" dirty="0"/>
              <a:t>No H/O Any previous Surgeries</a:t>
            </a:r>
          </a:p>
          <a:p>
            <a:pPr marL="0" indent="0">
              <a:buNone/>
            </a:pPr>
            <a:r>
              <a:rPr lang="en-IN" dirty="0"/>
              <a:t>No H/O Drug Allergies</a:t>
            </a:r>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US" dirty="0"/>
          </a:p>
        </p:txBody>
      </p:sp>
    </p:spTree>
    <p:extLst>
      <p:ext uri="{BB962C8B-B14F-4D97-AF65-F5344CB8AC3E}">
        <p14:creationId xmlns:p14="http://schemas.microsoft.com/office/powerpoint/2010/main" val="2034440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00F082-03E6-4166-687A-184C0E21AC4E}"/>
              </a:ext>
            </a:extLst>
          </p:cNvPr>
          <p:cNvSpPr>
            <a:spLocks noGrp="1"/>
          </p:cNvSpPr>
          <p:nvPr>
            <p:ph idx="1"/>
          </p:nvPr>
        </p:nvSpPr>
        <p:spPr/>
        <p:txBody>
          <a:bodyPr/>
          <a:lstStyle/>
          <a:p>
            <a:pPr marL="0" indent="0">
              <a:buNone/>
            </a:pPr>
            <a:r>
              <a:rPr lang="en-IN" u="sng" dirty="0"/>
              <a:t>Family History</a:t>
            </a:r>
          </a:p>
          <a:p>
            <a:pPr marL="0" indent="0">
              <a:buNone/>
            </a:pPr>
            <a:r>
              <a:rPr lang="en-IN" dirty="0"/>
              <a:t>Mother underwent Hysterectomy at the age of 38 years – reason unknown</a:t>
            </a:r>
          </a:p>
          <a:p>
            <a:pPr marL="0" indent="0">
              <a:buNone/>
            </a:pPr>
            <a:r>
              <a:rPr lang="en-IN" dirty="0"/>
              <a:t>No H/O Any Malignancies in the Family</a:t>
            </a:r>
          </a:p>
          <a:p>
            <a:pPr marL="0" indent="0">
              <a:buNone/>
            </a:pPr>
            <a:endParaRPr lang="en-US" dirty="0"/>
          </a:p>
        </p:txBody>
      </p:sp>
    </p:spTree>
    <p:extLst>
      <p:ext uri="{BB962C8B-B14F-4D97-AF65-F5344CB8AC3E}">
        <p14:creationId xmlns:p14="http://schemas.microsoft.com/office/powerpoint/2010/main" val="298360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DEC2CF-882B-B2FC-FA66-7AE69F505EFD}"/>
              </a:ext>
            </a:extLst>
          </p:cNvPr>
          <p:cNvSpPr>
            <a:spLocks noGrp="1"/>
          </p:cNvSpPr>
          <p:nvPr>
            <p:ph idx="1"/>
          </p:nvPr>
        </p:nvSpPr>
        <p:spPr/>
        <p:txBody>
          <a:bodyPr/>
          <a:lstStyle/>
          <a:p>
            <a:pPr marL="0" indent="0">
              <a:buNone/>
            </a:pPr>
            <a:r>
              <a:rPr lang="en-IN" u="sng" dirty="0"/>
              <a:t>Personal History</a:t>
            </a:r>
          </a:p>
          <a:p>
            <a:pPr marL="0" indent="0">
              <a:buNone/>
            </a:pPr>
            <a:r>
              <a:rPr lang="en-IN" dirty="0"/>
              <a:t>Mixed diet</a:t>
            </a:r>
          </a:p>
          <a:p>
            <a:pPr marL="0" indent="0">
              <a:buNone/>
            </a:pPr>
            <a:r>
              <a:rPr lang="en-IN" dirty="0"/>
              <a:t>Sleep – disturbed (Breathlessness on lying down)</a:t>
            </a:r>
          </a:p>
          <a:p>
            <a:pPr marL="0" indent="0">
              <a:buNone/>
            </a:pPr>
            <a:r>
              <a:rPr lang="en-IN" dirty="0"/>
              <a:t>Appetite – reduced</a:t>
            </a:r>
          </a:p>
          <a:p>
            <a:pPr marL="0" indent="0">
              <a:buNone/>
            </a:pPr>
            <a:r>
              <a:rPr lang="en-IN" dirty="0"/>
              <a:t>Bowel Habits – Loose stools since 6 days</a:t>
            </a:r>
          </a:p>
          <a:p>
            <a:pPr marL="0" indent="0">
              <a:buNone/>
            </a:pPr>
            <a:r>
              <a:rPr lang="en-IN" dirty="0"/>
              <a:t>Bladder Habits – Regular</a:t>
            </a:r>
          </a:p>
          <a:p>
            <a:pPr marL="0" indent="0">
              <a:buNone/>
            </a:pPr>
            <a:r>
              <a:rPr lang="en-IN" dirty="0"/>
              <a:t>No Addictions</a:t>
            </a:r>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US" dirty="0"/>
          </a:p>
        </p:txBody>
      </p:sp>
    </p:spTree>
    <p:extLst>
      <p:ext uri="{BB962C8B-B14F-4D97-AF65-F5344CB8AC3E}">
        <p14:creationId xmlns:p14="http://schemas.microsoft.com/office/powerpoint/2010/main" val="11428287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1310</TotalTime>
  <Words>1136</Words>
  <Application>Microsoft Office PowerPoint</Application>
  <PresentationFormat>Widescreen</PresentationFormat>
  <Paragraphs>213</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Investigations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Ketki Kanade</dc:creator>
  <cp:lastModifiedBy>Ketki Kanade</cp:lastModifiedBy>
  <cp:revision>30</cp:revision>
  <dcterms:created xsi:type="dcterms:W3CDTF">2026-01-14T02:57:23Z</dcterms:created>
  <dcterms:modified xsi:type="dcterms:W3CDTF">2026-01-25T03:24:56Z</dcterms:modified>
</cp:coreProperties>
</file>