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2"/>
    <p:sldId id="257" r:id="rId3"/>
    <p:sldId id="258" r:id="rId4"/>
    <p:sldId id="274" r:id="rId5"/>
    <p:sldId id="275" r:id="rId6"/>
    <p:sldId id="283" r:id="rId7"/>
    <p:sldId id="277" r:id="rId8"/>
    <p:sldId id="285" r:id="rId9"/>
    <p:sldId id="282" r:id="rId10"/>
    <p:sldId id="266" r:id="rId11"/>
    <p:sldId id="267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 userDrawn="1">
          <p15:clr>
            <a:srgbClr val="A4A3A4"/>
          </p15:clr>
        </p15:guide>
        <p15:guide id="2" pos="38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-342" y="-114"/>
      </p:cViewPr>
      <p:guideLst>
        <p:guide orient="horz" pos="2162"/>
        <p:guide pos="38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pubmed.ncbi.nlm.nih.gov/18366625" TargetMode="External" /><Relationship Id="rId3" Type="http://schemas.openxmlformats.org/officeDocument/2006/relationships/hyperlink" Target="https://www.ncbi.nlm.nih.gov/pmc/articles/PMC2311270" TargetMode="External" /><Relationship Id="rId7" Type="http://schemas.openxmlformats.org/officeDocument/2006/relationships/hyperlink" Target="https://en.wikipedia.org/wiki/PMID_(identifier)" TargetMode="External" /><Relationship Id="rId2" Type="http://schemas.openxmlformats.org/officeDocument/2006/relationships/hyperlink" Target="https://www.rcog.org.uk/guidance/browse-all-guidance/green-top-guidelines/maternal-collapse-in-pregnancy-and-the-puerperium-green-top-guideline-no-56/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en.wikipedia.org/wiki/PMC_(identifier)" TargetMode="External" /><Relationship Id="rId5" Type="http://schemas.openxmlformats.org/officeDocument/2006/relationships/hyperlink" Target="https://doi.org/10.1186/1471-2393-8-10" TargetMode="External" /><Relationship Id="rId4" Type="http://schemas.openxmlformats.org/officeDocument/2006/relationships/hyperlink" Target="https://en.wikipedia.org/wiki/Doi_(identifier)" TargetMode="External" /><Relationship Id="rId9" Type="http://schemas.openxmlformats.org/officeDocument/2006/relationships/hyperlink" Target="http://www.gfmer.ch/Endo/Course2003/Severe_maternal%20morbidity_review.htm" TargetMode="Externa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1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 /><Relationship Id="rId1" Type="http://schemas.openxmlformats.org/officeDocument/2006/relationships/tags" Target="../tags/tag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355"/>
            <a:ext cx="9451340" cy="1655445"/>
          </a:xfrm>
          <a:solidFill>
            <a:srgbClr val="C2F7FA"/>
          </a:solidFill>
        </p:spPr>
        <p:txBody>
          <a:bodyPr/>
          <a:lstStyle/>
          <a:p>
            <a:r>
              <a:rPr lang="en-IN" altLang="en-US"/>
              <a:t>                                  </a:t>
            </a:r>
            <a:r>
              <a:rPr lang="en-IN" altLang="en-US" sz="1800" b="1"/>
              <a:t>Dr SNEHA GURDALE </a:t>
            </a:r>
          </a:p>
          <a:p>
            <a:r>
              <a:rPr lang="en-IN" altLang="en-US" sz="1800" b="1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                                                   </a:t>
            </a:r>
            <a:r>
              <a:rPr lang="en-IN" altLang="en-US" sz="1800" b="1"/>
              <a:t>BANGALORE BAPTIST </a:t>
            </a:r>
            <a:r>
              <a:rPr lang="en-IN" altLang="en-US" sz="1800" b="1">
                <a:solidFill>
                  <a:schemeClr val="tx1"/>
                </a:solidFill>
              </a:rPr>
              <a:t>HOSPITAL</a:t>
            </a:r>
            <a:r>
              <a:rPr lang="en-IN" altLang="en-US" b="1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6660" y="837565"/>
            <a:ext cx="9759315" cy="26727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1085"/>
            <a:ext cx="10515600" cy="5865878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 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Anaesthetic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Toxicity</a:t>
            </a:r>
          </a:p>
          <a:p>
            <a:pPr>
              <a:buFont typeface="Wingdings" panose="05000000000000000000" charset="0"/>
              <a:buChar char="q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 drug infusion.
Administer IV lipid emulsion 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Intralipid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20%) as per 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Continue ALS/CPR until circulation restored.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   High/Total Spinal Block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 oxygen; elevate legs; do not use head-down tilt.
Treat bradycardia and hypotension with atropine or vasopressor</a:t>
            </a: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I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ost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-Resuscitation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 to ICU/HDU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monitor and support airway, ventilation, and circulation.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 secondary obstetric survey: history, full physical exam, imaging as needed.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Completion of surgery in OT if Return of circulation spontaneously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Documentation &amp; Governance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Allocate a </a:t>
            </a:r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scribe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for continuous notes.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 clinical incident reporting forms.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Multidisciplinary review afterward</a:t>
            </a:r>
            <a:r>
              <a:rPr lang="en-IN" sz="2400" dirty="0"/>
              <a:t>.</a:t>
            </a:r>
          </a:p>
          <a:p>
            <a:endParaRPr lang="en-IN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https://www.rcog.org.uk/guidance/browse-all-guidance/green-top-guidelines/maternal-collapse-in-pregnancy-and-the-puerperium-green-top-guideline-no-56/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Adisasmita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Asri; et al. (2008).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"Obstetric near miss and deaths in public and private hospitals in Indonesia"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BMC Pregnancy and Childbirth. </a:t>
            </a:r>
            <a:r>
              <a:rPr lang="en-US" sz="1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(10): 10.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4" tooltip="Doi (identifier)"/>
              </a:rPr>
              <a:t>doi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10.1186/1471-2393-8-10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PMC (identifier)"/>
              </a:rPr>
              <a:t>PMC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2311270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7" tooltip="PMID (identifier)"/>
              </a:rPr>
              <a:t>PMID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18366625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15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Minkauskiene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Meile (n.d.). 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"Incidence/prevalence of severe maternal morbidity - a literature review. Review prepared for the 12th Postgraduate Course in Reproductive Medicine and Biology, WHO, Geneva, Switzerland"</a:t>
            </a:r>
            <a:r>
              <a:rPr lang="en-US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Geneva Foundation for Medical Education and Research. Retrieved 10 Feb 2009.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6285" y="817880"/>
            <a:ext cx="10596880" cy="462851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5129530" y="5589905"/>
            <a:ext cx="2173605" cy="4895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IN" altLang="en-US" sz="2400" b="1">
                <a:solidFill>
                  <a:srgbClr val="FF0000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N" b="1" dirty="0">
                <a:ln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 Define Maternal Near miss and it’s various </a:t>
            </a:r>
            <a:r>
              <a:rPr lang="en-IN" b="1" dirty="0" err="1">
                <a:ln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etiologies</a:t>
            </a:r>
            <a:r>
              <a:rPr lang="en-IN" b="1" dirty="0">
                <a:ln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Font typeface="+mj-lt"/>
              <a:buNone/>
            </a:pPr>
            <a:r>
              <a:rPr lang="en-IN" b="1" dirty="0">
                <a:ln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(4marks )</a:t>
            </a:r>
            <a:endParaRPr lang="en-IN" b="1" dirty="0">
              <a:ln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b="1" dirty="0">
                <a:ln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b) Discuss the work up plan for sudden maternal collapse in         Labor .</a:t>
            </a:r>
            <a:r>
              <a:rPr lang="en-IN" b="1" dirty="0">
                <a:ln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(6 marks 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en-IN" dirty="0"/>
              <a:t> 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World Health Organization defines a maternal near-miss case as "a woman who nearly died but survived a complication that occurred during pregnancy, childbirth or within 42 days of termination of pregnancy”.</a:t>
            </a:r>
          </a:p>
          <a:p>
            <a:r>
              <a:rPr lang="en-IN" altLang="en-US" sz="2220" b="1" u="sng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Severe acute </a:t>
            </a:r>
            <a:r>
              <a:rPr lang="en-US" altLang="en-US" sz="2220" b="1" u="sng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Maternal Morbidity (SAMM)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refers to a life-threatening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disorder that can end up in near miss with or without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residual morbidity.</a:t>
            </a:r>
            <a:r>
              <a:rPr lang="en-US" altLang="en-US" sz="222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Near miss cases and maternal deaths together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are referred to as 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en-US" sz="2220" b="1" i="1" u="sng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evere maternal outcome (SMO)</a:t>
            </a:r>
            <a:r>
              <a:rPr lang="en-US" altLang="en-US" sz="2220" u="sng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22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As maternal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deaths are relatively rare events, in order to overcome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 dif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iculty in estimation and to track quality of in estimation and to track quality of service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delivery, examining near-miss events has the pote</a:t>
            </a:r>
            <a:r>
              <a:rPr lang="en-IN" altLang="en-US" sz="2220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ntial to complement the maternal death reviews .</a:t>
            </a:r>
            <a:r>
              <a:rPr lang="en-IN" altLang="en-US" sz="2220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220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316230" y="535305"/>
          <a:ext cx="11661140" cy="5900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9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41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0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altLang="en-US" sz="2000">
                          <a:sym typeface="+mn-ea"/>
                        </a:rPr>
                        <a:t>Causes of Near miss</a:t>
                      </a:r>
                      <a:endParaRPr lang="en-IN" altLang="en-US" sz="2000" b="1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IN" altLang="en-US" sz="2000" b="1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Obstetric Hemorrhage</a:t>
                      </a:r>
                      <a:endParaRPr lang="en-IN" altLang="en-US" sz="1800"/>
                    </a:p>
                    <a:p>
                      <a:pPr>
                        <a:buNone/>
                      </a:pP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Postpartum hemorrhage (PPH), abruptio placentae, placenta previa, and ruptured ectopic pregnancy.</a:t>
                      </a:r>
                      <a:endParaRPr lang="en-US" sz="1800"/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Hypertensive Disorders</a:t>
                      </a: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Severe pre-eclampsia, eclampsia, and HELLP syndrome.</a:t>
                      </a:r>
                      <a:endParaRPr lang="en-US" altLang="en-US" sz="1800"/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Pregnancy-Related Infections</a:t>
                      </a: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Puerperal sepsis, septic abortion, or chorioamnionitis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Abortive Outcomes</a:t>
                      </a: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Complications from unsafe abortions, spontaneous miscarriages, or molar pregnancies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74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Labor-Related Disorders</a:t>
                      </a: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Uterine rupture, obstructed labor, or uterine inversion.</a:t>
                      </a:r>
                      <a:endParaRPr lang="en-US" altLang="en-US" sz="1800"/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239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Endocrine/Neurological</a:t>
                      </a:r>
                      <a:endParaRPr lang="en-US" sz="1800"/>
                    </a:p>
                    <a:p>
                      <a:pPr>
                        <a:buNone/>
                      </a:pPr>
                      <a:endParaRPr lang="en-I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Diabetic ketoacidosis or status epilepticus.</a:t>
                      </a:r>
                      <a:endParaRPr lang="en-US" altLang="en-US" sz="1800"/>
                    </a:p>
                    <a:p>
                      <a:pPr>
                        <a:buNone/>
                      </a:pPr>
                      <a:endParaRPr lang="en-IN" altLang="en-US" sz="1800">
                        <a:sym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403860" y="622300"/>
          <a:ext cx="10949940" cy="5805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4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altLang="en-US" sz="1800">
                          <a:sym typeface="+mn-ea"/>
                        </a:rPr>
                        <a:t>Causes of Near miss</a:t>
                      </a:r>
                      <a:endParaRPr lang="en-IN" altLang="en-US" sz="1800" b="1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Severe Anemia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Severe iron-deficiency or megaloblastic anemia (typically Hb &lt;6 g/dL).</a:t>
                      </a:r>
                      <a:endParaRPr lang="en-US" altLang="en-US" sz="1800"/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1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Cardiovascular Dysfunction	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Peripartum cardiomyopathy, rheumatic heart disease, or congenital heart disease.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83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Infectious Diseases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Viral pneumonia (e.g., COVID-19, Influenza), Malaria, HIV/AIDS, or Hepatitis E.</a:t>
                      </a:r>
                      <a:endParaRPr lang="en-US" altLang="en-US" sz="1800"/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54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Organ System Dysfunction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Acute kidney injury (AKI), hepatic failure (jaundice), and respiratory failure (ARDS)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73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>
                          <a:sym typeface="+mn-ea"/>
                        </a:rPr>
                        <a:t>Others</a:t>
                      </a:r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en-US" sz="1800">
                          <a:sym typeface="+mn-ea"/>
                        </a:rPr>
                        <a:t>Anesthesia-related complications or surgical injury (e.g., during C-section)</a:t>
                      </a:r>
                      <a:r>
                        <a:rPr lang="en-IN" altLang="en-US" sz="1800">
                          <a:sym typeface="+mn-ea"/>
                        </a:rPr>
                        <a:t>,Non anaesthetic intubation,Hysterectomy , Return to operating room,Surgical intervention ,ICU admission ,Blood transfusion.</a:t>
                      </a:r>
                    </a:p>
                    <a:p>
                      <a:pPr>
                        <a:buNone/>
                      </a:pP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200" b="1" dirty="0">
                <a:ln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b)Discuss the work up plan for sudden maternal collapse in Labor .</a:t>
            </a:r>
            <a:r>
              <a:rPr lang="en-IN" sz="3200" b="1" dirty="0"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(6 marks 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Maternal collapse</a:t>
            </a: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during labour is a rare but catastrophic obstetric emergency, defined as a sudden, unexpected deterioration in maternal condition resulting in compromised airway, breathing, circulation, or loss of consciousness.</a:t>
            </a:r>
          </a:p>
          <a:p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505835"/>
            <a:ext cx="10638155" cy="256349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40" y="144780"/>
            <a:ext cx="11096625" cy="6417310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9216390" y="273685"/>
            <a:ext cx="23399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altLang="en-US" sz="900"/>
              <a:t>*</a:t>
            </a:r>
            <a:r>
              <a:rPr lang="en-US" altLang="en-US" sz="900"/>
              <a:t>Maternal Collapse in Pregnancy and the Puerperium (Green-top Guideline No. 56)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795" y="483870"/>
            <a:ext cx="11468100" cy="59105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67812770"/>
              </p:ext>
            </p:extLst>
          </p:nvPr>
        </p:nvGraphicFramePr>
        <p:xfrm>
          <a:off x="87627" y="3108961"/>
          <a:ext cx="1178686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717">
                  <a:extLst>
                    <a:ext uri="{9D8B030D-6E8A-4147-A177-3AD203B41FA5}">
                      <a16:colId xmlns:a16="http://schemas.microsoft.com/office/drawing/2014/main" val="3535134898"/>
                    </a:ext>
                  </a:extLst>
                </a:gridCol>
                <a:gridCol w="2946717">
                  <a:extLst>
                    <a:ext uri="{9D8B030D-6E8A-4147-A177-3AD203B41FA5}">
                      <a16:colId xmlns:a16="http://schemas.microsoft.com/office/drawing/2014/main" val="2793981650"/>
                    </a:ext>
                  </a:extLst>
                </a:gridCol>
                <a:gridCol w="29467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6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81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Obstetric hemorrhage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Pre-eclampsia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Amniotic Fluid Embolism (AFE)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Anaphylaxis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172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 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Fetus and placenta should be delivered promptly
In Massive placental abruption, cesarean section-even if the Fetus is dead for rapid control of hemorrhage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Arrange blood products for massive blood transfusion wherever anticipated.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Plan for Cesarean hysterectomy in case of Placenta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accreta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spect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Start IV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Antihypertensives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immediately as indicated with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Seizure prophylaxis with MgSO4 simultaneously,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Termination of pregnancy if Persistent high BP recordings.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Supportive: oxygenation, inotropic cardiovascular </a:t>
                      </a: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Blood product replacement for DIC.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Immediate ICU care for invasive monitorig.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IM adrenaline 500 mcg every 5 minutes if needed.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IV fluids and monitoring; antihistamines and corticosteroids secondary.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Observe post-event for 6–12 hours and plan follow-up.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484505" y="287020"/>
            <a:ext cx="11403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7" name="Text Box 6"/>
          <p:cNvSpPr txBox="1"/>
          <p:nvPr/>
        </p:nvSpPr>
        <p:spPr>
          <a:xfrm>
            <a:off x="192405" y="226695"/>
            <a:ext cx="11786870" cy="27368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noAutofit/>
          </a:bodyPr>
          <a:lstStyle/>
          <a:p>
            <a:r>
              <a:rPr lang="en-US" sz="12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Key Modifications in Pregnancy</a:t>
            </a:r>
          </a:p>
          <a:p>
            <a:pPr marL="171450" indent="-171450">
              <a:buFont typeface="Wingdings" panose="05000000000000000000" charset="0"/>
              <a:buChar char="q"/>
            </a:pPr>
            <a:r>
              <a:rPr lang="en-US" sz="1200" b="1" u="sng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Perimortem Caesarean Section (PMCS):</a:t>
            </a:r>
            <a:endParaRPr lang="en-US" sz="1200" u="sng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Indicated ≥ 20 weeks gestation if no return of spontaneous circulation within 4 minutes.</a:t>
            </a:r>
            <a:endParaRPr lang="en-US" sz="14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Target delivery within </a:t>
            </a:r>
            <a:r>
              <a:rPr lang="en-US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5 minutes of cardiac arrest</a:t>
            </a: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 to improve maternal resuscitation outcomes.</a:t>
            </a:r>
            <a:endParaRPr lang="en-US" sz="14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Recommended incision: midline vertical or suprapubic transverse for rapid access..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alt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Expedite the second stage of labor to hasten delivery when birth is imminent</a:t>
            </a:r>
          </a:p>
          <a:p>
            <a:pPr marL="628650" lvl="1" indent="-171450">
              <a:buFont typeface="Wingdings" panose="05000000000000000000" charset="0"/>
              <a:buChar char="q"/>
            </a:pPr>
            <a:r>
              <a:rPr lang="en-US" sz="1200" b="1" u="sng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Airway Considerations:</a:t>
            </a:r>
            <a:endParaRPr lang="en-US" sz="1200" u="sng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Pregnancy increases </a:t>
            </a:r>
            <a:r>
              <a:rPr lang="en-US" sz="14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risk of difficult intubation</a:t>
            </a: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; involve skilled staff early.</a:t>
            </a:r>
            <a:endParaRPr lang="en-US" sz="14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Supraglottic devices may be used if intubation fails.</a:t>
            </a:r>
            <a:endParaRPr lang="en-US" sz="14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Protect airway from aspiration, maintain oxygenation, and avoid delaying chest compressions.</a:t>
            </a:r>
            <a:endParaRPr lang="en-US" sz="20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sz="20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Condition-Specific Protocols</a:t>
            </a:r>
            <a:endParaRPr lang="en-IN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18*446"/>
  <p:tag name="TABLE_ENDDRAG_RECT" val="24*42*918*44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62*446"/>
  <p:tag name="TABLE_ENDDRAG_RECT" val="31*49*862*44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936*258"/>
  <p:tag name="TABLE_ENDDRAG_RECT" val="6*244*936*25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4878</Words>
  <Application>Microsoft Office PowerPoint</Application>
  <PresentationFormat>Widescreen</PresentationFormat>
  <Paragraphs>143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 </vt:lpstr>
      <vt:lpstr>Definition :-</vt:lpstr>
      <vt:lpstr>PowerPoint Presentation</vt:lpstr>
      <vt:lpstr>PowerPoint Presentation</vt:lpstr>
      <vt:lpstr>b)Discuss the work up plan for sudden maternal collapse in Labor .(6 marks )</vt:lpstr>
      <vt:lpstr>PowerPoint Presentation</vt:lpstr>
      <vt:lpstr>PowerPoint Presentation</vt:lpstr>
      <vt:lpstr>PowerPoint Presentation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baptist</dc:creator>
  <cp:lastModifiedBy>snehagurdale2@gmail.com</cp:lastModifiedBy>
  <cp:revision>20</cp:revision>
  <dcterms:created xsi:type="dcterms:W3CDTF">2026-01-20T14:26:00Z</dcterms:created>
  <dcterms:modified xsi:type="dcterms:W3CDTF">2026-01-25T03:25:49Z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EDD75E84CC6D4CC280CFE2F668030D1E_13</vt:lpwstr>
  </property>
  <property fmtid="{D5CDD505-2E9C-101B-9397-08002B2CF9AE}" pid="3" name="KSOProductBuildVer">
    <vt:lpwstr>1033-12.2.0.23196</vt:lpwstr>
  </property>
</Properties>
</file>